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 id="2147483688" r:id="rId3"/>
  </p:sldMasterIdLst>
  <p:notesMasterIdLst>
    <p:notesMasterId r:id="rId56"/>
  </p:notesMasterIdLst>
  <p:sldIdLst>
    <p:sldId id="256" r:id="rId4"/>
    <p:sldId id="388" r:id="rId5"/>
    <p:sldId id="546" r:id="rId6"/>
    <p:sldId id="514" r:id="rId7"/>
    <p:sldId id="551" r:id="rId8"/>
    <p:sldId id="517" r:id="rId9"/>
    <p:sldId id="518" r:id="rId10"/>
    <p:sldId id="586" r:id="rId11"/>
    <p:sldId id="587" r:id="rId12"/>
    <p:sldId id="588" r:id="rId13"/>
    <p:sldId id="519" r:id="rId14"/>
    <p:sldId id="589" r:id="rId15"/>
    <p:sldId id="530" r:id="rId16"/>
    <p:sldId id="554" r:id="rId17"/>
    <p:sldId id="538" r:id="rId18"/>
    <p:sldId id="567" r:id="rId19"/>
    <p:sldId id="568" r:id="rId20"/>
    <p:sldId id="569" r:id="rId21"/>
    <p:sldId id="578" r:id="rId22"/>
    <p:sldId id="555" r:id="rId23"/>
    <p:sldId id="579" r:id="rId24"/>
    <p:sldId id="533" r:id="rId25"/>
    <p:sldId id="573" r:id="rId26"/>
    <p:sldId id="534" r:id="rId27"/>
    <p:sldId id="535" r:id="rId28"/>
    <p:sldId id="556" r:id="rId29"/>
    <p:sldId id="574" r:id="rId30"/>
    <p:sldId id="575" r:id="rId31"/>
    <p:sldId id="566" r:id="rId32"/>
    <p:sldId id="545" r:id="rId33"/>
    <p:sldId id="521" r:id="rId34"/>
    <p:sldId id="584" r:id="rId35"/>
    <p:sldId id="537" r:id="rId36"/>
    <p:sldId id="590" r:id="rId37"/>
    <p:sldId id="261" r:id="rId38"/>
    <p:sldId id="600" r:id="rId39"/>
    <p:sldId id="592" r:id="rId40"/>
    <p:sldId id="266" r:id="rId41"/>
    <p:sldId id="598" r:id="rId42"/>
    <p:sldId id="599" r:id="rId43"/>
    <p:sldId id="601" r:id="rId44"/>
    <p:sldId id="502" r:id="rId45"/>
    <p:sldId id="564" r:id="rId46"/>
    <p:sldId id="489" r:id="rId47"/>
    <p:sldId id="490" r:id="rId48"/>
    <p:sldId id="547" r:id="rId49"/>
    <p:sldId id="503" r:id="rId50"/>
    <p:sldId id="572" r:id="rId51"/>
    <p:sldId id="580" r:id="rId52"/>
    <p:sldId id="581" r:id="rId53"/>
    <p:sldId id="582" r:id="rId54"/>
    <p:sldId id="583" r:id="rId55"/>
  </p:sldIdLst>
  <p:sldSz cx="12192000" cy="6858000"/>
  <p:notesSz cx="7102475" cy="93884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6"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10" autoAdjust="0"/>
    <p:restoredTop sz="94595" autoAdjust="0"/>
  </p:normalViewPr>
  <p:slideViewPr>
    <p:cSldViewPr>
      <p:cViewPr varScale="1">
        <p:scale>
          <a:sx n="67" d="100"/>
          <a:sy n="67" d="100"/>
        </p:scale>
        <p:origin x="86" y="605"/>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0781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29" tIns="47114" rIns="94229" bIns="47114" numCol="1" anchor="t" anchorCtr="0" compatLnSpc="1">
            <a:prstTxWarp prst="textNoShape">
              <a:avLst/>
            </a:prstTxWarp>
          </a:bodyPr>
          <a:lstStyle>
            <a:lvl1pPr>
              <a:defRPr sz="1200"/>
            </a:lvl1pPr>
          </a:lstStyle>
          <a:p>
            <a:pPr>
              <a:defRPr/>
            </a:pPr>
            <a:endParaRPr lang="en-US"/>
          </a:p>
        </p:txBody>
      </p:sp>
      <p:sp>
        <p:nvSpPr>
          <p:cNvPr id="106499" name="Rectangle 3"/>
          <p:cNvSpPr>
            <a:spLocks noGrp="1" noChangeArrowheads="1"/>
          </p:cNvSpPr>
          <p:nvPr>
            <p:ph type="dt" idx="1"/>
          </p:nvPr>
        </p:nvSpPr>
        <p:spPr bwMode="auto">
          <a:xfrm>
            <a:off x="4022725" y="0"/>
            <a:ext cx="30781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29" tIns="47114" rIns="94229" bIns="47114" numCol="1" anchor="t" anchorCtr="0" compatLnSpc="1">
            <a:prstTxWarp prst="textNoShape">
              <a:avLst/>
            </a:prstTxWarp>
          </a:bodyPr>
          <a:lstStyle>
            <a:lvl1pPr algn="r">
              <a:defRPr sz="1200"/>
            </a:lvl1pPr>
          </a:lstStyle>
          <a:p>
            <a:pPr>
              <a:defRPr/>
            </a:pPr>
            <a:endParaRPr lang="en-US"/>
          </a:p>
        </p:txBody>
      </p:sp>
      <p:sp>
        <p:nvSpPr>
          <p:cNvPr id="67588" name="Rectangle 4"/>
          <p:cNvSpPr>
            <a:spLocks noGrp="1" noRot="1" noChangeAspect="1" noChangeArrowheads="1" noTextEdit="1"/>
          </p:cNvSpPr>
          <p:nvPr>
            <p:ph type="sldImg" idx="2"/>
          </p:nvPr>
        </p:nvSpPr>
        <p:spPr bwMode="auto">
          <a:xfrm>
            <a:off x="423863" y="704850"/>
            <a:ext cx="6254750" cy="35194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501" name="Rectangle 5"/>
          <p:cNvSpPr>
            <a:spLocks noGrp="1" noChangeArrowheads="1"/>
          </p:cNvSpPr>
          <p:nvPr>
            <p:ph type="body" sz="quarter" idx="3"/>
          </p:nvPr>
        </p:nvSpPr>
        <p:spPr bwMode="auto">
          <a:xfrm>
            <a:off x="709613" y="4459288"/>
            <a:ext cx="56832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29" tIns="47114" rIns="94229" bIns="471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p:cNvSpPr>
            <a:spLocks noGrp="1" noChangeArrowheads="1"/>
          </p:cNvSpPr>
          <p:nvPr>
            <p:ph type="ftr" sz="quarter" idx="4"/>
          </p:nvPr>
        </p:nvSpPr>
        <p:spPr bwMode="auto">
          <a:xfrm>
            <a:off x="0" y="8916988"/>
            <a:ext cx="30781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29" tIns="47114" rIns="94229" bIns="47114" numCol="1" anchor="b" anchorCtr="0" compatLnSpc="1">
            <a:prstTxWarp prst="textNoShape">
              <a:avLst/>
            </a:prstTxWarp>
          </a:bodyPr>
          <a:lstStyle>
            <a:lvl1pPr>
              <a:defRPr sz="1200"/>
            </a:lvl1pPr>
          </a:lstStyle>
          <a:p>
            <a:pPr>
              <a:defRPr/>
            </a:pPr>
            <a:endParaRPr lang="en-US"/>
          </a:p>
        </p:txBody>
      </p:sp>
      <p:sp>
        <p:nvSpPr>
          <p:cNvPr id="106503" name="Rectangle 7"/>
          <p:cNvSpPr>
            <a:spLocks noGrp="1" noChangeArrowheads="1"/>
          </p:cNvSpPr>
          <p:nvPr>
            <p:ph type="sldNum" sz="quarter" idx="5"/>
          </p:nvPr>
        </p:nvSpPr>
        <p:spPr bwMode="auto">
          <a:xfrm>
            <a:off x="4022725" y="8916988"/>
            <a:ext cx="30781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29" tIns="47114" rIns="94229" bIns="47114" numCol="1" anchor="b" anchorCtr="0" compatLnSpc="1">
            <a:prstTxWarp prst="textNoShape">
              <a:avLst/>
            </a:prstTxWarp>
          </a:bodyPr>
          <a:lstStyle>
            <a:lvl1pPr algn="r">
              <a:defRPr sz="1200"/>
            </a:lvl1pPr>
          </a:lstStyle>
          <a:p>
            <a:pPr>
              <a:defRPr/>
            </a:pPr>
            <a:fld id="{A5104DA4-FFD6-4FCE-8942-DCAFD09D624E}" type="slidenum">
              <a:rPr lang="en-US"/>
              <a:pPr>
                <a:defRPr/>
              </a:pPr>
              <a:t>‹#›</a:t>
            </a:fld>
            <a:endParaRPr lang="en-US"/>
          </a:p>
        </p:txBody>
      </p:sp>
    </p:spTree>
    <p:extLst>
      <p:ext uri="{BB962C8B-B14F-4D97-AF65-F5344CB8AC3E}">
        <p14:creationId xmlns:p14="http://schemas.microsoft.com/office/powerpoint/2010/main" val="13213635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5104DA4-FFD6-4FCE-8942-DCAFD09D624E}" type="slidenum">
              <a:rPr lang="en-US" smtClean="0"/>
              <a:pPr>
                <a:defRPr/>
              </a:pPr>
              <a:t>1</a:t>
            </a:fld>
            <a:endParaRPr lang="en-US"/>
          </a:p>
        </p:txBody>
      </p:sp>
    </p:spTree>
    <p:extLst>
      <p:ext uri="{BB962C8B-B14F-4D97-AF65-F5344CB8AC3E}">
        <p14:creationId xmlns:p14="http://schemas.microsoft.com/office/powerpoint/2010/main" val="323776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And so how would that interface with the clinic. Here, I’m showing a schematic of the workflow, where the clinical decision maker brings their patient data, where it is mapped to model parameters. As an aside, this is another area where we need advances in technology, and is an active area of research on our team and others on this panel. </a:t>
            </a:r>
          </a:p>
          <a:p>
            <a:pPr lvl="1"/>
            <a:r>
              <a:rPr lang="en-US" sz="1200" kern="1200" dirty="0">
                <a:solidFill>
                  <a:schemeClr val="tx1"/>
                </a:solidFill>
                <a:effectLst/>
                <a:latin typeface="+mn-lt"/>
                <a:ea typeface="+mn-ea"/>
                <a:cs typeface="+mn-cs"/>
              </a:rPr>
              <a:t>But independent of how that data is mapped to model parameters, or even independent of the specific digital twin model, the clinical interface will need to provide the decision maker with the ability to evaluate different interventions on that model.</a:t>
            </a:r>
          </a:p>
          <a:p>
            <a:pPr lvl="1"/>
            <a:r>
              <a:rPr lang="en-US" sz="1200" kern="1200" dirty="0">
                <a:solidFill>
                  <a:schemeClr val="tx1"/>
                </a:solidFill>
                <a:effectLst/>
                <a:latin typeface="+mn-lt"/>
                <a:ea typeface="+mn-ea"/>
                <a:cs typeface="+mn-cs"/>
              </a:rPr>
              <a:t>In our case, we provide the option of evaluating different strategies for ordering two therapeutic options. For example, the standard therapy strategy would apply whatever drug is most effective on the majority of the tumor at each evaluation opportunity, while another strategy may make a therapeutic selection based on eliminating the emergence of multiply resistant subclones. That is, it may select a less effective drug for a short period of time based on detection of a rapidly growing, singly resistant subclone. We refer to this strategy as “dynamic” precision medicine, or DPM. </a:t>
            </a:r>
          </a:p>
          <a:p>
            <a:pPr lvl="1"/>
            <a:r>
              <a:rPr lang="en-US" sz="1200" kern="1200" dirty="0">
                <a:solidFill>
                  <a:schemeClr val="tx1"/>
                </a:solidFill>
                <a:effectLst/>
                <a:latin typeface="+mn-lt"/>
                <a:ea typeface="+mn-ea"/>
                <a:cs typeface="+mn-cs"/>
              </a:rPr>
              <a:t>And since subsequent iterations developing a cancer digital twin are not modifying the underlying model, just the values and combinations of parameters, previously simulated twins can be retrieved to boost the patient defined population.</a:t>
            </a:r>
          </a:p>
          <a:p>
            <a:pPr lvl="1"/>
            <a:r>
              <a:rPr lang="en-US" sz="1200" kern="1200" dirty="0">
                <a:solidFill>
                  <a:schemeClr val="tx1"/>
                </a:solidFill>
                <a:effectLst/>
                <a:latin typeface="+mn-lt"/>
                <a:ea typeface="+mn-ea"/>
                <a:cs typeface="+mn-cs"/>
              </a:rPr>
              <a:t>From there, the population can be analyzed. On the right I’m showing a couple different ways you can evaluate and compare the outcomes of different strategies on the set of digital twins. </a:t>
            </a:r>
          </a:p>
          <a:p>
            <a:pPr lvl="1"/>
            <a:r>
              <a:rPr lang="en-US" sz="1200" kern="1200" dirty="0">
                <a:solidFill>
                  <a:schemeClr val="tx1"/>
                </a:solidFill>
                <a:effectLst/>
                <a:latin typeface="+mn-lt"/>
                <a:ea typeface="+mn-ea"/>
                <a:cs typeface="+mn-cs"/>
              </a:rPr>
              <a:t>The top figure is showing some results from comparing the two different strategies I previously mentioned. One where a choice between two drugs is made based on which drug works best on a majority of the cells, that one is in red, and another strategy where the drug choice is made to eliminate the emergence of a multiply resistant subclone, shown in green. </a:t>
            </a:r>
          </a:p>
          <a:p>
            <a:pPr lvl="1"/>
            <a:r>
              <a:rPr lang="en-US" sz="1200" kern="1200" dirty="0">
                <a:solidFill>
                  <a:schemeClr val="tx1"/>
                </a:solidFill>
                <a:effectLst/>
                <a:latin typeface="+mn-lt"/>
                <a:ea typeface="+mn-ea"/>
                <a:cs typeface="+mn-cs"/>
              </a:rPr>
              <a:t>For this population of twins, the plot shows an increased survival with one method compared with the other and lends support for one therapeutic strategy compared to the other. We then evaluated a different strategy on the same population, shown in blue, where DPM was only applied for two steps before reverting to the standard therapy strategy. I wont get into the details here, but since DPM relies on data collected during regular biopsy, the blue line represents a much less invasive (and less expensive) strategy that would yield a comparable outcome to the full course of DPM.</a:t>
            </a:r>
          </a:p>
          <a:p>
            <a:pPr lvl="1"/>
            <a:r>
              <a:rPr lang="en-US" sz="1200" kern="1200" dirty="0">
                <a:solidFill>
                  <a:schemeClr val="tx1"/>
                </a:solidFill>
                <a:effectLst/>
                <a:latin typeface="+mn-lt"/>
                <a:ea typeface="+mn-ea"/>
                <a:cs typeface="+mn-cs"/>
              </a:rPr>
              <a:t>And another way the results can be used is show in the figure below. Here, each axis of the plot shows the survival time of one of two therapeutic selections, and we color the individual twins based on clustering of the adjustable model parameters. We see that for some subsets of the population, strategy 1 is predicted to have better outcomes than strategy 2, like those in green. Or vise versa like those in yellow. </a:t>
            </a:r>
          </a:p>
          <a:p>
            <a:pPr lvl="1"/>
            <a:r>
              <a:rPr lang="en-US" sz="1200" kern="1200" dirty="0">
                <a:solidFill>
                  <a:schemeClr val="tx1"/>
                </a:solidFill>
                <a:effectLst/>
                <a:latin typeface="+mn-lt"/>
                <a:ea typeface="+mn-ea"/>
                <a:cs typeface="+mn-cs"/>
              </a:rPr>
              <a:t>Based on the differences in the model parameters, there may be additional data collection that can help determine which population better describes that individual patient.</a:t>
            </a:r>
          </a:p>
          <a:p>
            <a:pPr lvl="1"/>
            <a:r>
              <a:rPr lang="en-US" sz="1200" kern="1200" dirty="0">
                <a:solidFill>
                  <a:schemeClr val="tx1"/>
                </a:solidFill>
                <a:effectLst/>
                <a:latin typeface="+mn-lt"/>
                <a:ea typeface="+mn-ea"/>
                <a:cs typeface="+mn-cs"/>
              </a:rPr>
              <a:t>So overall, I would say that the project, and the pilot program in general to be quite beneficial to thinking about the practical application of digital twins in the clinic. We were able to think about how to work within the technical limitations in a generalized way, which is important because our technology and models will continue to improve.</a:t>
            </a:r>
          </a:p>
          <a:p>
            <a:pPr lvl="1"/>
            <a:r>
              <a:rPr lang="en-US" sz="1200" kern="1200" dirty="0">
                <a:solidFill>
                  <a:schemeClr val="tx1"/>
                </a:solidFill>
                <a:effectLst/>
                <a:latin typeface="+mn-lt"/>
                <a:ea typeface="+mn-ea"/>
                <a:cs typeface="+mn-cs"/>
              </a:rPr>
              <a:t>Maybe now is the time to start thinking about how to standardize the way our twins interface with both the data collection and with the analysis of progression and outcomes. </a:t>
            </a:r>
          </a:p>
          <a:p>
            <a:pPr lvl="1"/>
            <a:r>
              <a:rPr lang="en-US" sz="1200" kern="1200" dirty="0">
                <a:solidFill>
                  <a:schemeClr val="tx1"/>
                </a:solidFill>
                <a:effectLst/>
                <a:latin typeface="+mn-lt"/>
                <a:ea typeface="+mn-ea"/>
                <a:cs typeface="+mn-cs"/>
              </a:rPr>
              <a:t>And maybe even the population of twins is a population of different models with different assumptions and confidence.</a:t>
            </a:r>
          </a:p>
          <a:p>
            <a:pPr lvl="1"/>
            <a:r>
              <a:rPr lang="en-US" sz="1200" kern="1200" dirty="0">
                <a:solidFill>
                  <a:schemeClr val="tx1"/>
                </a:solidFill>
                <a:effectLst/>
                <a:latin typeface="+mn-lt"/>
                <a:ea typeface="+mn-ea"/>
                <a:cs typeface="+mn-cs"/>
              </a:rPr>
              <a:t>So… thank you again. I look forward to your questions.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37397-2DC3-4B64-A827-B20762590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26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5104DA4-FFD6-4FCE-8942-DCAFD09D624E}" type="slidenum">
              <a:rPr lang="en-US" smtClean="0"/>
              <a:pPr>
                <a:defRPr/>
              </a:pPr>
              <a:t>42</a:t>
            </a:fld>
            <a:endParaRPr lang="en-US"/>
          </a:p>
        </p:txBody>
      </p:sp>
    </p:spTree>
    <p:extLst>
      <p:ext uri="{BB962C8B-B14F-4D97-AF65-F5344CB8AC3E}">
        <p14:creationId xmlns:p14="http://schemas.microsoft.com/office/powerpoint/2010/main" val="444344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5104DA4-FFD6-4FCE-8942-DCAFD09D624E}" type="slidenum">
              <a:rPr lang="en-US" smtClean="0"/>
              <a:pPr>
                <a:defRPr/>
              </a:pPr>
              <a:t>46</a:t>
            </a:fld>
            <a:endParaRPr lang="en-US"/>
          </a:p>
        </p:txBody>
      </p:sp>
    </p:spTree>
    <p:extLst>
      <p:ext uri="{BB962C8B-B14F-4D97-AF65-F5344CB8AC3E}">
        <p14:creationId xmlns:p14="http://schemas.microsoft.com/office/powerpoint/2010/main" val="306804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5104DA4-FFD6-4FCE-8942-DCAFD09D624E}" type="slidenum">
              <a:rPr lang="en-US" smtClean="0"/>
              <a:pPr>
                <a:defRPr/>
              </a:pPr>
              <a:t>47</a:t>
            </a:fld>
            <a:endParaRPr lang="en-US"/>
          </a:p>
        </p:txBody>
      </p:sp>
    </p:spTree>
    <p:extLst>
      <p:ext uri="{BB962C8B-B14F-4D97-AF65-F5344CB8AC3E}">
        <p14:creationId xmlns:p14="http://schemas.microsoft.com/office/powerpoint/2010/main" val="261763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DAF39BB1-933B-4D4A-A885-2BAE13CF1C4B}" type="datetime1">
              <a:rPr lang="en-US" smtClean="0"/>
              <a:t>1/25/2025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4BAA08C-14E6-44D1-AA65-89E59CB09983}" type="slidenum">
              <a:rPr lang="en-US"/>
              <a:pPr>
                <a:defRPr/>
              </a:pPr>
              <a:t>‹#›</a:t>
            </a:fld>
            <a:endParaRPr lang="en-US"/>
          </a:p>
        </p:txBody>
      </p:sp>
    </p:spTree>
    <p:extLst>
      <p:ext uri="{BB962C8B-B14F-4D97-AF65-F5344CB8AC3E}">
        <p14:creationId xmlns:p14="http://schemas.microsoft.com/office/powerpoint/2010/main" val="2338058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15C9C192-AC6D-47C1-84F7-B5A43497F712}" type="datetime1">
              <a:rPr lang="en-US" smtClean="0"/>
              <a:t>1/25/2025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37C8B77-6354-40A2-A052-9CDF0993970C}" type="slidenum">
              <a:rPr lang="en-US"/>
              <a:pPr>
                <a:defRPr/>
              </a:pPr>
              <a:t>‹#›</a:t>
            </a:fld>
            <a:endParaRPr lang="en-US"/>
          </a:p>
        </p:txBody>
      </p:sp>
    </p:spTree>
    <p:extLst>
      <p:ext uri="{BB962C8B-B14F-4D97-AF65-F5344CB8AC3E}">
        <p14:creationId xmlns:p14="http://schemas.microsoft.com/office/powerpoint/2010/main" val="3039425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19EFC29-4CD0-4EA7-82E0-8E9AA1D9FA22}" type="datetime1">
              <a:rPr lang="en-US" smtClean="0"/>
              <a:t>1/25/2025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8623F9-3829-4B88-B924-4F37EE8B605A}" type="slidenum">
              <a:rPr lang="en-US"/>
              <a:pPr>
                <a:defRPr/>
              </a:pPr>
              <a:t>‹#›</a:t>
            </a:fld>
            <a:endParaRPr lang="en-US"/>
          </a:p>
        </p:txBody>
      </p:sp>
    </p:spTree>
    <p:extLst>
      <p:ext uri="{BB962C8B-B14F-4D97-AF65-F5344CB8AC3E}">
        <p14:creationId xmlns:p14="http://schemas.microsoft.com/office/powerpoint/2010/main" val="38129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4777AADF-9CBA-43B8-8F91-09CF47843EA5}" type="datetime1">
              <a:rPr lang="en-US" smtClean="0"/>
              <a:t>1/25/2025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1FA6ED5-91BF-476D-BB7F-5F1E41D8F2A4}" type="slidenum">
              <a:rPr lang="en-US"/>
              <a:pPr>
                <a:defRPr/>
              </a:pPr>
              <a:t>‹#›</a:t>
            </a:fld>
            <a:endParaRPr lang="en-US"/>
          </a:p>
        </p:txBody>
      </p:sp>
    </p:spTree>
    <p:extLst>
      <p:ext uri="{BB962C8B-B14F-4D97-AF65-F5344CB8AC3E}">
        <p14:creationId xmlns:p14="http://schemas.microsoft.com/office/powerpoint/2010/main" val="3804719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cxnSp>
        <p:nvCxnSpPr>
          <p:cNvPr id="4" name="Straight Connector 3"/>
          <p:cNvCxnSpPr/>
          <p:nvPr userDrawn="1"/>
        </p:nvCxnSpPr>
        <p:spPr>
          <a:xfrm>
            <a:off x="304800" y="-1588"/>
            <a:ext cx="0" cy="1373188"/>
          </a:xfrm>
          <a:prstGeom prst="line">
            <a:avLst/>
          </a:prstGeom>
          <a:ln w="47625">
            <a:solidFill>
              <a:srgbClr val="CC7B1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V="1">
            <a:off x="1" y="760414"/>
            <a:ext cx="12255500" cy="1587"/>
          </a:xfrm>
          <a:prstGeom prst="line">
            <a:avLst/>
          </a:prstGeom>
          <a:ln w="47625">
            <a:solidFill>
              <a:srgbClr val="61999E"/>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903288"/>
            <a:ext cx="812800" cy="0"/>
          </a:xfrm>
          <a:prstGeom prst="line">
            <a:avLst/>
          </a:prstGeom>
          <a:ln w="47625">
            <a:solidFill>
              <a:srgbClr val="8CC63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508000" y="-3175"/>
            <a:ext cx="0" cy="1146175"/>
          </a:xfrm>
          <a:prstGeom prst="line">
            <a:avLst/>
          </a:prstGeom>
          <a:ln w="47625">
            <a:solidFill>
              <a:srgbClr val="81C5E2"/>
            </a:solidFill>
          </a:ln>
        </p:spPr>
        <p:style>
          <a:lnRef idx="1">
            <a:schemeClr val="accent1"/>
          </a:lnRef>
          <a:fillRef idx="0">
            <a:schemeClr val="accent1"/>
          </a:fillRef>
          <a:effectRef idx="0">
            <a:schemeClr val="accent1"/>
          </a:effectRef>
          <a:fontRef idx="minor">
            <a:schemeClr val="tx1"/>
          </a:fontRef>
        </p:style>
      </p:cxnSp>
      <p:pic>
        <p:nvPicPr>
          <p:cNvPr id="9" name="Picture 10"/>
          <p:cNvPicPr>
            <a:picLocks noChangeAspect="1"/>
          </p:cNvPicPr>
          <p:nvPr userDrawn="1"/>
        </p:nvPicPr>
        <p:blipFill>
          <a:blip r:embed="rId2">
            <a:extLst>
              <a:ext uri="{28A0092B-C50C-407E-A947-70E740481C1C}">
                <a14:useLocalDpi xmlns:a14="http://schemas.microsoft.com/office/drawing/2010/main" val="0"/>
              </a:ext>
            </a:extLst>
          </a:blip>
          <a:srcRect l="3246" t="14719" r="4871" b="50000"/>
          <a:stretch>
            <a:fillRect/>
          </a:stretch>
        </p:blipFill>
        <p:spPr bwMode="auto">
          <a:xfrm>
            <a:off x="10369551" y="6619876"/>
            <a:ext cx="17272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
          </p:nvPr>
        </p:nvSpPr>
        <p:spPr>
          <a:xfrm>
            <a:off x="660400" y="1066800"/>
            <a:ext cx="11023600" cy="5334000"/>
          </a:xfrm>
          <a:prstGeom prst="rect">
            <a:avLst/>
          </a:prstGeom>
        </p:spPr>
        <p:txBody>
          <a:bodyPr/>
          <a:lstStyle>
            <a:lvl1pPr>
              <a:defRPr sz="2400">
                <a:latin typeface="Arial" pitchFamily="34" charset="0"/>
                <a:cs typeface="Arial" pitchFamily="34" charset="0"/>
              </a:defRPr>
            </a:lvl1pPr>
            <a:lvl2pPr>
              <a:defRPr sz="2400">
                <a:latin typeface="Arial" pitchFamily="34" charset="0"/>
                <a:cs typeface="Arial" pitchFamily="34" charset="0"/>
              </a:defRPr>
            </a:lvl2pPr>
            <a:lvl3pPr>
              <a:defRPr sz="2400">
                <a:latin typeface="Arial" pitchFamily="34" charset="0"/>
                <a:cs typeface="Arial" pitchFamily="34" charset="0"/>
              </a:defRPr>
            </a:lvl3pPr>
            <a:lvl4pPr>
              <a:defRPr sz="2400">
                <a:latin typeface="Arial" pitchFamily="34" charset="0"/>
                <a:cs typeface="Arial" pitchFamily="34" charset="0"/>
              </a:defRPr>
            </a:lvl4pPr>
            <a:lvl5pPr>
              <a:defRPr sz="24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p:cNvSpPr>
            <a:spLocks noGrp="1"/>
          </p:cNvSpPr>
          <p:nvPr>
            <p:ph type="title"/>
          </p:nvPr>
        </p:nvSpPr>
        <p:spPr>
          <a:xfrm>
            <a:off x="508001" y="76200"/>
            <a:ext cx="9120249" cy="685800"/>
          </a:xfrm>
          <a:prstGeom prst="rect">
            <a:avLst/>
          </a:prstGeom>
        </p:spPr>
        <p:txBody>
          <a:bodyPr/>
          <a:lstStyle>
            <a:lvl1pPr algn="l">
              <a:defRPr sz="3600" b="1">
                <a:latin typeface="Arial" pitchFamily="34" charset="0"/>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3098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980-C50B-9148-AF7C-A4424254D1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32961D-3232-1745-9BFF-96D5663A4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2C5842-FB87-B843-828A-F4673F86FC28}"/>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874273D3-E07D-6A46-A07A-D1E76AD0A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7C9D3-F132-F245-A24F-EC32C6A6702E}"/>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1550887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50CA-A9D5-C24E-8EA8-6B1E5E670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8A025-AC33-5D40-AE09-D2F2DDA88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E860B-5F39-9847-9C4C-C4FC4B81FA73}"/>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F96A53F8-DADF-F84B-9959-4E4D17EF5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BEF6C-53AE-E34F-BAA7-FBB5A73BB285}"/>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244403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D9D5-C379-E744-A92F-EB2F23A388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4D156B-F3CB-1347-8F3B-65473E0CAC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7B1C47-88D2-E54E-897D-13A7D07845BD}"/>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A069ECCC-BFF7-964F-BF70-6FDCB4799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8E3A7-E09C-EE4E-9643-D5043B9DE6CC}"/>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1100370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81A2-51E3-EE4B-81E7-BCD4611B1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D8C4B3-7EE5-1448-918A-D28504C21B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90BF6C-806B-184C-B973-E639475334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A0CF6-075B-D548-891E-59CCBDA0D165}"/>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6" name="Footer Placeholder 5">
            <a:extLst>
              <a:ext uri="{FF2B5EF4-FFF2-40B4-BE49-F238E27FC236}">
                <a16:creationId xmlns:a16="http://schemas.microsoft.com/office/drawing/2014/main" id="{B508E109-F6C5-384F-A796-EF3C9A499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513D1-3BB4-914C-801B-DAA4BB325B4A}"/>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77514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6ED2-18CC-CC45-B011-704E0A4F39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EAABAA-7B6F-D14F-8B5F-CB6F83020C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887085-7471-7746-ADAB-38CAD9FA3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49CAEE-0E6C-7640-96AA-6ECB75599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B77A6-8FA9-E641-B263-9D1D571F42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009640-8C25-1044-AAAC-896EF1A36B81}"/>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8" name="Footer Placeholder 7">
            <a:extLst>
              <a:ext uri="{FF2B5EF4-FFF2-40B4-BE49-F238E27FC236}">
                <a16:creationId xmlns:a16="http://schemas.microsoft.com/office/drawing/2014/main" id="{5719A1B8-09AA-2248-997E-CB6182E8BC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3CA448-503D-DA47-98A7-7F89959BB695}"/>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2221623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5A56-B384-234A-AB56-82BA34349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A0DF3-4996-FB49-A38B-5169B36B8F19}"/>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4" name="Footer Placeholder 3">
            <a:extLst>
              <a:ext uri="{FF2B5EF4-FFF2-40B4-BE49-F238E27FC236}">
                <a16:creationId xmlns:a16="http://schemas.microsoft.com/office/drawing/2014/main" id="{55974656-032F-7F4E-903C-E168FEA49A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F9E4B-931F-674C-BD6D-BB7A6C946436}"/>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22049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FA870CA-2070-45A6-BBFE-B7E26833BD92}" type="datetime1">
              <a:rPr lang="en-US" smtClean="0"/>
              <a:t>1/25/2025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30CB62A-BFEB-41A6-99D2-67C52B161078}" type="slidenum">
              <a:rPr lang="en-US"/>
              <a:pPr>
                <a:defRPr/>
              </a:pPr>
              <a:t>‹#›</a:t>
            </a:fld>
            <a:endParaRPr lang="en-US"/>
          </a:p>
        </p:txBody>
      </p:sp>
    </p:spTree>
    <p:extLst>
      <p:ext uri="{BB962C8B-B14F-4D97-AF65-F5344CB8AC3E}">
        <p14:creationId xmlns:p14="http://schemas.microsoft.com/office/powerpoint/2010/main" val="2630531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07C21B-33DF-D643-9F02-9B8B014B2994}"/>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3" name="Footer Placeholder 2">
            <a:extLst>
              <a:ext uri="{FF2B5EF4-FFF2-40B4-BE49-F238E27FC236}">
                <a16:creationId xmlns:a16="http://schemas.microsoft.com/office/drawing/2014/main" id="{E5A84BFB-1965-F14E-BFBA-650EAAABDD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0A1DF-3610-3A43-9E4A-76EB4CCDEFD1}"/>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311380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7BC5-493D-7B4C-ACD2-3789D338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BC1C9F-4E34-384D-BF3E-792BB6A28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5C7852-AE09-C042-8AE9-7754B1B43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9E46D-1EF5-5245-AE30-AED78A53AD5E}"/>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6" name="Footer Placeholder 5">
            <a:extLst>
              <a:ext uri="{FF2B5EF4-FFF2-40B4-BE49-F238E27FC236}">
                <a16:creationId xmlns:a16="http://schemas.microsoft.com/office/drawing/2014/main" id="{1B413266-C779-0D48-A4C6-D94D50BBF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1256D-0EC9-BD4C-8729-413151AD84BE}"/>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3590340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DF18-D4B5-E247-BB93-1934EAF4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85716-2C45-9948-8E4D-C02D5BB8D5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1A14CA-7C08-E043-B1C7-BC941EEA6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D959-414D-FE4D-9780-C2693FF98540}"/>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6" name="Footer Placeholder 5">
            <a:extLst>
              <a:ext uri="{FF2B5EF4-FFF2-40B4-BE49-F238E27FC236}">
                <a16:creationId xmlns:a16="http://schemas.microsoft.com/office/drawing/2014/main" id="{E1B220B3-4936-3345-B8AE-D0B863C8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1375F-2953-A441-A3F9-577AF0499340}"/>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718001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2645-459F-4642-847C-CB1DEBE83E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899C6E-26C5-F047-84C2-07839401F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073A6-D8B9-3A4E-9B29-6214C7785166}"/>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536FD217-EF87-B840-89CF-9F8C471B0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D671-015B-2542-8AC5-76EEC75D405C}"/>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469596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74833-9E24-D949-B6A0-EBA886D77C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D631A1-0AB9-FF40-BA7E-1A83F608F7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4B020-C999-1E4B-844D-929EC81CC6AE}"/>
              </a:ext>
            </a:extLst>
          </p:cNvPr>
          <p:cNvSpPr>
            <a:spLocks noGrp="1"/>
          </p:cNvSpPr>
          <p:nvPr>
            <p:ph type="dt" sz="half" idx="10"/>
          </p:nvPr>
        </p:nvSpPr>
        <p:spPr/>
        <p:txBody>
          <a:body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99DF2C1A-0549-6342-94DB-2417AE315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D5F4C-D405-0E47-9DAB-C7A3E6E7A952}"/>
              </a:ext>
            </a:extLst>
          </p:cNvPr>
          <p:cNvSpPr>
            <a:spLocks noGrp="1"/>
          </p:cNvSpPr>
          <p:nvPr>
            <p:ph type="sldNum" sz="quarter" idx="12"/>
          </p:nvPr>
        </p:nvSpPr>
        <p:spPr/>
        <p:txBody>
          <a:bodyPr/>
          <a:lstStyle/>
          <a:p>
            <a:fld id="{27F55B98-2DFA-414C-B946-575E8B00F8BA}" type="slidenum">
              <a:rPr lang="en-US" smtClean="0"/>
              <a:t>‹#›</a:t>
            </a:fld>
            <a:endParaRPr lang="en-US"/>
          </a:p>
        </p:txBody>
      </p:sp>
    </p:spTree>
    <p:extLst>
      <p:ext uri="{BB962C8B-B14F-4D97-AF65-F5344CB8AC3E}">
        <p14:creationId xmlns:p14="http://schemas.microsoft.com/office/powerpoint/2010/main" val="2357496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C410-67AD-4FB6-92C3-D9B73F22D7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41A88-21B5-45EC-8157-C8334FFCF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08425D-7A60-4BD1-9D96-323861831C10}"/>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2E535E20-CCB9-410C-A8BA-6D84ED04E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022AC-1BB4-4D61-A526-5E558A9C3335}"/>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3613475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8A62-655E-43F3-9AD3-6900D3D6D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791FD-B38B-483D-A1DD-58F69B41F4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EBF0B-4BF4-4180-AF7A-DD52C9DCD22C}"/>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C3A208ED-19AF-40FE-AB8E-0B2F6BBDF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C1B70-C976-4FDC-AF19-5EB7B85B89C4}"/>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2345036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0426-0BA7-44CB-AAE8-6F5B1147E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04804D-FFCA-4D75-984B-6A352B9C44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076618-706A-404B-974E-72A401678BDA}"/>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942888C6-DB99-4D95-AE73-8CF33E840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68A29-62F7-4C39-B14A-D36494DA5698}"/>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3773769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1903-7BCE-48BB-983E-54E969F1A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D5ABD-C530-4D28-89DB-A92AED67A1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D5D36-B805-40E8-BBE4-7EC311106EA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C6961-227C-4A03-B096-7D4EA53294F4}"/>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6" name="Footer Placeholder 5">
            <a:extLst>
              <a:ext uri="{FF2B5EF4-FFF2-40B4-BE49-F238E27FC236}">
                <a16:creationId xmlns:a16="http://schemas.microsoft.com/office/drawing/2014/main" id="{E221C6B9-A4F9-4D87-A11B-43C3BDE58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F4A01-D998-42B9-AA0F-E3ADBCC0A9A1}"/>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1116776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3755-01BA-4284-AFAA-87CBB4453D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FE0B26-A05F-4151-A5A2-EF71683B9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380F98-EE7B-483A-9FD7-B861C903B3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F74AEB-A22A-4236-A9E3-72CBB34DB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AD34CA-539F-459F-AB43-141FEAA308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D1CAC3-7BED-4624-B922-FF35336C6357}"/>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8" name="Footer Placeholder 7">
            <a:extLst>
              <a:ext uri="{FF2B5EF4-FFF2-40B4-BE49-F238E27FC236}">
                <a16:creationId xmlns:a16="http://schemas.microsoft.com/office/drawing/2014/main" id="{BDD36995-A265-4404-9765-BE9B23537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DC608-AF4A-4F3C-8E79-64EBD46E9ECF}"/>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5072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3065181-7EC5-4E76-A381-5C4937275527}" type="datetime1">
              <a:rPr lang="en-US" smtClean="0"/>
              <a:t>1/25/2025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EA4ABC-52B8-4369-A437-D9ADB7A86993}" type="slidenum">
              <a:rPr lang="en-US"/>
              <a:pPr>
                <a:defRPr/>
              </a:pPr>
              <a:t>‹#›</a:t>
            </a:fld>
            <a:endParaRPr lang="en-US"/>
          </a:p>
        </p:txBody>
      </p:sp>
    </p:spTree>
    <p:extLst>
      <p:ext uri="{BB962C8B-B14F-4D97-AF65-F5344CB8AC3E}">
        <p14:creationId xmlns:p14="http://schemas.microsoft.com/office/powerpoint/2010/main" val="2259445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1804-CCA2-4B44-8BAB-A46EA897EF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F20955-B4A7-4DC7-B7A8-AE737EF62C22}"/>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4" name="Footer Placeholder 3">
            <a:extLst>
              <a:ext uri="{FF2B5EF4-FFF2-40B4-BE49-F238E27FC236}">
                <a16:creationId xmlns:a16="http://schemas.microsoft.com/office/drawing/2014/main" id="{BC271AB8-7F4A-4A36-8F46-6E06FF3AB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584F7-4DE6-4EB9-9820-B984D7AAE336}"/>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688231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43B9F-7CF6-4EE2-B7E7-5D21C247F32C}"/>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3" name="Footer Placeholder 2">
            <a:extLst>
              <a:ext uri="{FF2B5EF4-FFF2-40B4-BE49-F238E27FC236}">
                <a16:creationId xmlns:a16="http://schemas.microsoft.com/office/drawing/2014/main" id="{3CD3C4FE-B56D-4D2C-949E-106729D9B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37F73-7994-4EAE-AE99-506681C4A1F5}"/>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2145413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1DEE-2DEE-4703-A229-0B808FD6E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8969F-1A92-4BC0-86FE-584605FC8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ED69A-2191-4808-9ACF-BECAF1C2D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35516D-B491-4608-8AD9-756D66C94A0E}"/>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6" name="Footer Placeholder 5">
            <a:extLst>
              <a:ext uri="{FF2B5EF4-FFF2-40B4-BE49-F238E27FC236}">
                <a16:creationId xmlns:a16="http://schemas.microsoft.com/office/drawing/2014/main" id="{DA179FD8-7E15-4EEC-9D1C-CF1E354B85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833DB-6398-476C-984E-CF917E73FABB}"/>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2849975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8C0D-2192-4F68-92F6-9F5DD9637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D29F23-8316-402A-B96B-90F15AF5C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D25A9-C5E9-4991-A11E-75F9C225A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E9B08A-7C4D-438E-B2C5-15257435AA4F}"/>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6" name="Footer Placeholder 5">
            <a:extLst>
              <a:ext uri="{FF2B5EF4-FFF2-40B4-BE49-F238E27FC236}">
                <a16:creationId xmlns:a16="http://schemas.microsoft.com/office/drawing/2014/main" id="{969E7E7F-7E0B-4ADE-9005-73A4AB8C9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7EF02-C7B7-4C20-BD4B-B34D5A6898E9}"/>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2546133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2EA3-15D1-41CB-AE88-4B1AEC901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D59EBD-FA42-42E6-8B47-1245C50C80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64EC2-675B-434B-97B3-A56E951D9FED}"/>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7BA5673A-F741-48A9-87D4-F03B3018B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C58C6-07B3-4A91-98CF-4BC0FEAE689D}"/>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3904832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7E301C-B509-47CC-BFBA-69ED1CADBF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BAB188-1655-4ABD-AD11-1B5407C759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62989-C38A-41D4-8BC9-242103999D5B}"/>
              </a:ext>
            </a:extLst>
          </p:cNvPr>
          <p:cNvSpPr>
            <a:spLocks noGrp="1"/>
          </p:cNvSpPr>
          <p:nvPr>
            <p:ph type="dt" sz="half" idx="10"/>
          </p:nvPr>
        </p:nvSpPr>
        <p:spPr/>
        <p:txBody>
          <a:body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4D28E071-C2B1-4CD8-96B2-D24C7F8E8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F7DE9-25E6-469D-B6A5-6F7DADFF9297}"/>
              </a:ext>
            </a:extLst>
          </p:cNvPr>
          <p:cNvSpPr>
            <a:spLocks noGrp="1"/>
          </p:cNvSpPr>
          <p:nvPr>
            <p:ph type="sldNum" sz="quarter" idx="12"/>
          </p:nvPr>
        </p:nvSpPr>
        <p:spPr/>
        <p:txBody>
          <a:bodyPr/>
          <a:lstStyle/>
          <a:p>
            <a:fld id="{88C0288C-598B-4F07-8A30-4D1CEF975796}" type="slidenum">
              <a:rPr lang="en-US" smtClean="0"/>
              <a:t>‹#›</a:t>
            </a:fld>
            <a:endParaRPr lang="en-US"/>
          </a:p>
        </p:txBody>
      </p:sp>
    </p:spTree>
    <p:extLst>
      <p:ext uri="{BB962C8B-B14F-4D97-AF65-F5344CB8AC3E}">
        <p14:creationId xmlns:p14="http://schemas.microsoft.com/office/powerpoint/2010/main" val="1761184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11659BC0-2DB3-4117-B44F-DE558E43393A}" type="datetime1">
              <a:rPr lang="en-US" smtClean="0"/>
              <a:t>1/25/2025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0E8C221-441B-4AA1-89A6-53EB6FAF92CA}" type="slidenum">
              <a:rPr lang="en-US"/>
              <a:pPr>
                <a:defRPr/>
              </a:pPr>
              <a:t>‹#›</a:t>
            </a:fld>
            <a:endParaRPr lang="en-US"/>
          </a:p>
        </p:txBody>
      </p:sp>
    </p:spTree>
    <p:extLst>
      <p:ext uri="{BB962C8B-B14F-4D97-AF65-F5344CB8AC3E}">
        <p14:creationId xmlns:p14="http://schemas.microsoft.com/office/powerpoint/2010/main" val="276734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700CF21-661C-4419-8DBE-3807B130C0A9}" type="datetime1">
              <a:rPr lang="en-US" smtClean="0"/>
              <a:t>1/25/2025</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96775AC-0911-4BD6-BFDC-B9A848147443}" type="slidenum">
              <a:rPr lang="en-US"/>
              <a:pPr>
                <a:defRPr/>
              </a:pPr>
              <a:t>‹#›</a:t>
            </a:fld>
            <a:endParaRPr lang="en-US"/>
          </a:p>
        </p:txBody>
      </p:sp>
    </p:spTree>
    <p:extLst>
      <p:ext uri="{BB962C8B-B14F-4D97-AF65-F5344CB8AC3E}">
        <p14:creationId xmlns:p14="http://schemas.microsoft.com/office/powerpoint/2010/main" val="132410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042D8DCB-4668-4BF8-A7B7-D444F23F7E08}" type="datetime1">
              <a:rPr lang="en-US" smtClean="0"/>
              <a:t>1/25/2025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F4C724F-9E68-4C56-8E75-38934D6A5CD8}" type="slidenum">
              <a:rPr lang="en-US"/>
              <a:pPr>
                <a:defRPr/>
              </a:pPr>
              <a:t>‹#›</a:t>
            </a:fld>
            <a:endParaRPr lang="en-US"/>
          </a:p>
        </p:txBody>
      </p:sp>
    </p:spTree>
    <p:extLst>
      <p:ext uri="{BB962C8B-B14F-4D97-AF65-F5344CB8AC3E}">
        <p14:creationId xmlns:p14="http://schemas.microsoft.com/office/powerpoint/2010/main" val="79349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4E2AF54-529D-4A50-8635-E0A19EE930B1}" type="datetime1">
              <a:rPr lang="en-US" smtClean="0"/>
              <a:t>1/25/2025</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A71AB48-A817-473A-9694-CDD400461CEB}" type="slidenum">
              <a:rPr lang="en-US"/>
              <a:pPr>
                <a:defRPr/>
              </a:pPr>
              <a:t>‹#›</a:t>
            </a:fld>
            <a:endParaRPr lang="en-US"/>
          </a:p>
        </p:txBody>
      </p:sp>
    </p:spTree>
    <p:extLst>
      <p:ext uri="{BB962C8B-B14F-4D97-AF65-F5344CB8AC3E}">
        <p14:creationId xmlns:p14="http://schemas.microsoft.com/office/powerpoint/2010/main" val="3509811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67D1C34-60E7-4BAB-8CDE-151687C6CA93}" type="datetime1">
              <a:rPr lang="en-US" smtClean="0"/>
              <a:t>1/25/2025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55E4415-2D2B-49B6-8E9C-7ED40B07A94F}" type="slidenum">
              <a:rPr lang="en-US"/>
              <a:pPr>
                <a:defRPr/>
              </a:pPr>
              <a:t>‹#›</a:t>
            </a:fld>
            <a:endParaRPr lang="en-US"/>
          </a:p>
        </p:txBody>
      </p:sp>
    </p:spTree>
    <p:extLst>
      <p:ext uri="{BB962C8B-B14F-4D97-AF65-F5344CB8AC3E}">
        <p14:creationId xmlns:p14="http://schemas.microsoft.com/office/powerpoint/2010/main" val="368902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FE788CF-F4FA-4FFD-AEAE-AE66FBD16EC0}" type="datetime1">
              <a:rPr lang="en-US" smtClean="0"/>
              <a:t>1/25/2025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6E9EE41-0C07-467A-8BFB-7CD02146E53F}" type="slidenum">
              <a:rPr lang="en-US"/>
              <a:pPr>
                <a:defRPr/>
              </a:pPr>
              <a:t>‹#›</a:t>
            </a:fld>
            <a:endParaRPr lang="en-US"/>
          </a:p>
        </p:txBody>
      </p:sp>
    </p:spTree>
    <p:extLst>
      <p:ext uri="{BB962C8B-B14F-4D97-AF65-F5344CB8AC3E}">
        <p14:creationId xmlns:p14="http://schemas.microsoft.com/office/powerpoint/2010/main" val="271499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fld id="{EDCF3456-ED8E-47AB-8DF6-3445B84622C2}" type="datetime1">
              <a:rPr lang="en-US" smtClean="0"/>
              <a:t>1/25/2025</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423EE4E4-3CB5-4EBA-AB1F-08EC32262C2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1651BB-26A2-1F47-8AD2-ADDBCDE83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7D5F4E-CB2D-E44D-A894-29D1E2BC4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FF2C0D-4ABB-444E-A307-7FF3638A51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0370D-8F14-544C-AB45-0C58CD6E4B2B}" type="datetimeFigureOut">
              <a:rPr lang="en-US" smtClean="0"/>
              <a:t>1/25/2025</a:t>
            </a:fld>
            <a:endParaRPr lang="en-US"/>
          </a:p>
        </p:txBody>
      </p:sp>
      <p:sp>
        <p:nvSpPr>
          <p:cNvPr id="5" name="Footer Placeholder 4">
            <a:extLst>
              <a:ext uri="{FF2B5EF4-FFF2-40B4-BE49-F238E27FC236}">
                <a16:creationId xmlns:a16="http://schemas.microsoft.com/office/drawing/2014/main" id="{1C468E26-767F-6145-A16C-45093C594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3AF689-A3AF-3249-B8D1-9ED1F81245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55B98-2DFA-414C-B946-575E8B00F8BA}" type="slidenum">
              <a:rPr lang="en-US" smtClean="0"/>
              <a:t>‹#›</a:t>
            </a:fld>
            <a:endParaRPr lang="en-US"/>
          </a:p>
        </p:txBody>
      </p:sp>
    </p:spTree>
    <p:extLst>
      <p:ext uri="{BB962C8B-B14F-4D97-AF65-F5344CB8AC3E}">
        <p14:creationId xmlns:p14="http://schemas.microsoft.com/office/powerpoint/2010/main" val="32373320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969862-A9AF-4618-8B90-756CFA0E5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2F767D-845B-448E-84B1-AFAEA048F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D84A8-2A85-4BB4-A623-ED5C39ECA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C15A7-E739-41AC-B7F7-7B9FBB5E6849}" type="datetimeFigureOut">
              <a:rPr lang="en-US" smtClean="0"/>
              <a:t>1/25/2025</a:t>
            </a:fld>
            <a:endParaRPr lang="en-US"/>
          </a:p>
        </p:txBody>
      </p:sp>
      <p:sp>
        <p:nvSpPr>
          <p:cNvPr id="5" name="Footer Placeholder 4">
            <a:extLst>
              <a:ext uri="{FF2B5EF4-FFF2-40B4-BE49-F238E27FC236}">
                <a16:creationId xmlns:a16="http://schemas.microsoft.com/office/drawing/2014/main" id="{585E3666-5C51-46C2-A48A-3BF523EA7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C881C5-C12E-401A-B438-4C829D3D9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0288C-598B-4F07-8A30-4D1CEF975796}" type="slidenum">
              <a:rPr lang="en-US" smtClean="0"/>
              <a:t>‹#›</a:t>
            </a:fld>
            <a:endParaRPr lang="en-US"/>
          </a:p>
        </p:txBody>
      </p:sp>
    </p:spTree>
    <p:extLst>
      <p:ext uri="{BB962C8B-B14F-4D97-AF65-F5344CB8AC3E}">
        <p14:creationId xmlns:p14="http://schemas.microsoft.com/office/powerpoint/2010/main" val="152347009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8.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7.jpe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6.jpeg"/><Relationship Id="rId5" Type="http://schemas.openxmlformats.org/officeDocument/2006/relationships/image" Target="../media/image51.jpeg"/><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image" Target="../media/image50.jpeg"/><Relationship Id="rId9" Type="http://schemas.openxmlformats.org/officeDocument/2006/relationships/image" Target="../media/image6.png"/><Relationship Id="rId14" Type="http://schemas.openxmlformats.org/officeDocument/2006/relationships/image" Target="../media/image59.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64.w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09800" y="457201"/>
            <a:ext cx="7772400" cy="1470025"/>
          </a:xfrm>
        </p:spPr>
        <p:txBody>
          <a:bodyPr/>
          <a:lstStyle/>
          <a:p>
            <a:pPr eaLnBrk="1" hangingPunct="1"/>
            <a:r>
              <a:rPr lang="en-US" altLang="en-US" sz="3600" dirty="0"/>
              <a:t>Dynamic Precision Medicine: A New Approach to Cancer Therapy Resistance</a:t>
            </a:r>
            <a:endParaRPr lang="en-US" altLang="en-US" sz="4000" dirty="0"/>
          </a:p>
        </p:txBody>
      </p:sp>
      <p:sp>
        <p:nvSpPr>
          <p:cNvPr id="3075" name="Rectangle 3"/>
          <p:cNvSpPr>
            <a:spLocks noGrp="1" noChangeArrowheads="1"/>
          </p:cNvSpPr>
          <p:nvPr>
            <p:ph type="subTitle" idx="1"/>
          </p:nvPr>
        </p:nvSpPr>
        <p:spPr>
          <a:xfrm>
            <a:off x="2895600" y="2286000"/>
            <a:ext cx="6400800" cy="1752600"/>
          </a:xfrm>
        </p:spPr>
        <p:txBody>
          <a:bodyPr/>
          <a:lstStyle/>
          <a:p>
            <a:pPr eaLnBrk="1" hangingPunct="1"/>
            <a:r>
              <a:rPr lang="en-US" altLang="en-US" sz="1800" b="1" dirty="0"/>
              <a:t>Robert A. Beckman, M.D.</a:t>
            </a:r>
          </a:p>
          <a:p>
            <a:pPr eaLnBrk="1" hangingPunct="1"/>
            <a:r>
              <a:rPr lang="en-US" altLang="en-US" sz="1800" dirty="0"/>
              <a:t>Professor of Oncology, and of Biostatistics, Bioinformatics, &amp; Biomathematics</a:t>
            </a:r>
          </a:p>
          <a:p>
            <a:pPr eaLnBrk="1" hangingPunct="1"/>
            <a:r>
              <a:rPr lang="en-US" altLang="en-US" sz="1800" dirty="0"/>
              <a:t> Innovation Center for Biomedical Informatics and Lombardi Comprehensive Cancer Center </a:t>
            </a:r>
          </a:p>
          <a:p>
            <a:pPr eaLnBrk="1" hangingPunct="1"/>
            <a:r>
              <a:rPr lang="en-US" altLang="en-US" sz="1800" dirty="0"/>
              <a:t>Georgetown University Medical Center</a:t>
            </a:r>
          </a:p>
          <a:p>
            <a:pPr eaLnBrk="1" hangingPunct="1"/>
            <a:endParaRPr lang="en-US" altLang="en-US" sz="1800" dirty="0"/>
          </a:p>
          <a:p>
            <a:pPr eaLnBrk="1" hangingPunct="1"/>
            <a:r>
              <a:rPr lang="en-US" altLang="en-US" sz="1800" dirty="0"/>
              <a:t>Scientific Advisor, Office of the Senior Vice President for Research</a:t>
            </a:r>
          </a:p>
          <a:p>
            <a:pPr eaLnBrk="1" hangingPunct="1"/>
            <a:r>
              <a:rPr lang="en-US" altLang="en-US" sz="1800" dirty="0"/>
              <a:t>Georgetown University</a:t>
            </a:r>
          </a:p>
        </p:txBody>
      </p:sp>
      <p:pic>
        <p:nvPicPr>
          <p:cNvPr id="30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572000"/>
            <a:ext cx="2646025" cy="198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E64C-D944-4812-11D2-A12701D790FD}"/>
              </a:ext>
            </a:extLst>
          </p:cNvPr>
          <p:cNvSpPr>
            <a:spLocks noGrp="1"/>
          </p:cNvSpPr>
          <p:nvPr>
            <p:ph type="title"/>
          </p:nvPr>
        </p:nvSpPr>
        <p:spPr/>
        <p:txBody>
          <a:bodyPr/>
          <a:lstStyle/>
          <a:p>
            <a:r>
              <a:rPr lang="en-US" dirty="0"/>
              <a:t>What is a Biologically Relevant Experiment?</a:t>
            </a:r>
          </a:p>
        </p:txBody>
      </p:sp>
      <p:sp>
        <p:nvSpPr>
          <p:cNvPr id="3" name="Content Placeholder 2">
            <a:extLst>
              <a:ext uri="{FF2B5EF4-FFF2-40B4-BE49-F238E27FC236}">
                <a16:creationId xmlns:a16="http://schemas.microsoft.com/office/drawing/2014/main" id="{213EE97E-4C7F-4111-2BAB-80B894E094BE}"/>
              </a:ext>
            </a:extLst>
          </p:cNvPr>
          <p:cNvSpPr>
            <a:spLocks noGrp="1"/>
          </p:cNvSpPr>
          <p:nvPr>
            <p:ph idx="1"/>
          </p:nvPr>
        </p:nvSpPr>
        <p:spPr/>
        <p:txBody>
          <a:bodyPr/>
          <a:lstStyle/>
          <a:p>
            <a:pPr marL="0" indent="0">
              <a:buNone/>
            </a:pPr>
            <a:r>
              <a:rPr lang="en-US" dirty="0"/>
              <a:t>Use observed subclones when 99.99% of diversity is undetected?</a:t>
            </a:r>
          </a:p>
        </p:txBody>
      </p:sp>
      <p:sp>
        <p:nvSpPr>
          <p:cNvPr id="4" name="Date Placeholder 3">
            <a:extLst>
              <a:ext uri="{FF2B5EF4-FFF2-40B4-BE49-F238E27FC236}">
                <a16:creationId xmlns:a16="http://schemas.microsoft.com/office/drawing/2014/main" id="{5BF7D677-4ADE-76C0-5F18-AE6E87582EBF}"/>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4A25244C-1037-7D3D-AF9C-2957B7C236EC}"/>
              </a:ext>
            </a:extLst>
          </p:cNvPr>
          <p:cNvSpPr>
            <a:spLocks noGrp="1"/>
          </p:cNvSpPr>
          <p:nvPr>
            <p:ph type="sldNum" sz="quarter" idx="12"/>
          </p:nvPr>
        </p:nvSpPr>
        <p:spPr/>
        <p:txBody>
          <a:bodyPr/>
          <a:lstStyle/>
          <a:p>
            <a:pPr>
              <a:defRPr/>
            </a:pPr>
            <a:fld id="{430CB62A-BFEB-41A6-99D2-67C52B161078}" type="slidenum">
              <a:rPr lang="en-US" smtClean="0"/>
              <a:pPr>
                <a:defRPr/>
              </a:pPr>
              <a:t>10</a:t>
            </a:fld>
            <a:endParaRPr lang="en-US"/>
          </a:p>
        </p:txBody>
      </p:sp>
    </p:spTree>
    <p:extLst>
      <p:ext uri="{BB962C8B-B14F-4D97-AF65-F5344CB8AC3E}">
        <p14:creationId xmlns:p14="http://schemas.microsoft.com/office/powerpoint/2010/main" val="227838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1995-802C-46CF-927D-1F30BF10225C}"/>
              </a:ext>
            </a:extLst>
          </p:cNvPr>
          <p:cNvSpPr>
            <a:spLocks noGrp="1"/>
          </p:cNvSpPr>
          <p:nvPr>
            <p:ph type="title"/>
          </p:nvPr>
        </p:nvSpPr>
        <p:spPr/>
        <p:txBody>
          <a:bodyPr>
            <a:normAutofit fontScale="90000"/>
          </a:bodyPr>
          <a:lstStyle/>
          <a:p>
            <a:pPr algn="ctr"/>
            <a:r>
              <a:rPr lang="en-US" dirty="0"/>
              <a:t>New Theory Predicts More Rapid Evolution Beyond a Critical Size (1 mm</a:t>
            </a:r>
            <a:r>
              <a:rPr lang="en-US" baseline="30000" dirty="0"/>
              <a:t>3</a:t>
            </a:r>
            <a:r>
              <a:rPr lang="en-US" dirty="0"/>
              <a:t>)</a:t>
            </a:r>
            <a:endParaRPr lang="en-US" baseline="30000" dirty="0"/>
          </a:p>
        </p:txBody>
      </p:sp>
      <p:sp>
        <p:nvSpPr>
          <p:cNvPr id="4" name="Slide Number Placeholder 3">
            <a:extLst>
              <a:ext uri="{FF2B5EF4-FFF2-40B4-BE49-F238E27FC236}">
                <a16:creationId xmlns:a16="http://schemas.microsoft.com/office/drawing/2014/main" id="{8104A61A-9945-4912-B6B8-DE215F165094}"/>
              </a:ext>
            </a:extLst>
          </p:cNvPr>
          <p:cNvSpPr>
            <a:spLocks noGrp="1"/>
          </p:cNvSpPr>
          <p:nvPr>
            <p:ph type="sldNum" sz="quarter" idx="12"/>
          </p:nvPr>
        </p:nvSpPr>
        <p:spPr/>
        <p:txBody>
          <a:bodyPr/>
          <a:lstStyle/>
          <a:p>
            <a:fld id="{B06EB83F-AB29-415B-9504-24F1CE633489}" type="slidenum">
              <a:rPr lang="en-US" smtClean="0"/>
              <a:t>11</a:t>
            </a:fld>
            <a:endParaRPr lang="en-US"/>
          </a:p>
        </p:txBody>
      </p:sp>
      <p:pic>
        <p:nvPicPr>
          <p:cNvPr id="5" name="Content Placeholder 5">
            <a:extLst>
              <a:ext uri="{FF2B5EF4-FFF2-40B4-BE49-F238E27FC236}">
                <a16:creationId xmlns:a16="http://schemas.microsoft.com/office/drawing/2014/main" id="{115E1EB3-A3A9-4301-BA39-01A1DB6787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969544" y="1477963"/>
            <a:ext cx="4173537" cy="4173537"/>
          </a:xfrm>
        </p:spPr>
      </p:pic>
      <p:sp>
        <p:nvSpPr>
          <p:cNvPr id="3" name="Date Placeholder 2"/>
          <p:cNvSpPr>
            <a:spLocks noGrp="1"/>
          </p:cNvSpPr>
          <p:nvPr>
            <p:ph type="dt" sz="half" idx="10"/>
          </p:nvPr>
        </p:nvSpPr>
        <p:spPr/>
        <p:txBody>
          <a:bodyPr/>
          <a:lstStyle/>
          <a:p>
            <a:pPr>
              <a:defRPr/>
            </a:pPr>
            <a:fld id="{9346B535-9D9C-4551-AB80-9C99BB4B2C90}" type="datetime1">
              <a:rPr lang="en-US" smtClean="0"/>
              <a:t>1/25/2025</a:t>
            </a:fld>
            <a:endParaRPr lang="en-US"/>
          </a:p>
        </p:txBody>
      </p:sp>
    </p:spTree>
    <p:extLst>
      <p:ext uri="{BB962C8B-B14F-4D97-AF65-F5344CB8AC3E}">
        <p14:creationId xmlns:p14="http://schemas.microsoft.com/office/powerpoint/2010/main" val="160446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8F5C-F65B-99BB-C03C-793B3EAA943E}"/>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A125EA03-B673-905D-D6F1-D839653732E8}"/>
              </a:ext>
            </a:extLst>
          </p:cNvPr>
          <p:cNvSpPr>
            <a:spLocks noGrp="1"/>
          </p:cNvSpPr>
          <p:nvPr>
            <p:ph idx="1"/>
          </p:nvPr>
        </p:nvSpPr>
        <p:spPr/>
        <p:txBody>
          <a:bodyPr/>
          <a:lstStyle/>
          <a:p>
            <a:r>
              <a:rPr lang="en-US" dirty="0"/>
              <a:t>Things get much worse as the tumor gets larger</a:t>
            </a:r>
          </a:p>
          <a:p>
            <a:r>
              <a:rPr lang="en-US" dirty="0"/>
              <a:t>Need to minimize diversity as early as possible</a:t>
            </a:r>
          </a:p>
        </p:txBody>
      </p:sp>
      <p:sp>
        <p:nvSpPr>
          <p:cNvPr id="4" name="Date Placeholder 3">
            <a:extLst>
              <a:ext uri="{FF2B5EF4-FFF2-40B4-BE49-F238E27FC236}">
                <a16:creationId xmlns:a16="http://schemas.microsoft.com/office/drawing/2014/main" id="{6489B3B8-DC38-2A83-A92C-B084F503DF55}"/>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02CE811A-88B3-864C-F478-F4BD95C1FCA1}"/>
              </a:ext>
            </a:extLst>
          </p:cNvPr>
          <p:cNvSpPr>
            <a:spLocks noGrp="1"/>
          </p:cNvSpPr>
          <p:nvPr>
            <p:ph type="sldNum" sz="quarter" idx="12"/>
          </p:nvPr>
        </p:nvSpPr>
        <p:spPr/>
        <p:txBody>
          <a:bodyPr/>
          <a:lstStyle/>
          <a:p>
            <a:pPr>
              <a:defRPr/>
            </a:pPr>
            <a:fld id="{430CB62A-BFEB-41A6-99D2-67C52B161078}" type="slidenum">
              <a:rPr lang="en-US" smtClean="0"/>
              <a:pPr>
                <a:defRPr/>
              </a:pPr>
              <a:t>12</a:t>
            </a:fld>
            <a:endParaRPr lang="en-US"/>
          </a:p>
        </p:txBody>
      </p:sp>
    </p:spTree>
    <p:extLst>
      <p:ext uri="{BB962C8B-B14F-4D97-AF65-F5344CB8AC3E}">
        <p14:creationId xmlns:p14="http://schemas.microsoft.com/office/powerpoint/2010/main" val="296234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17F878B-CC6D-4CF4-8000-62876D7FDAC1}"/>
              </a:ext>
            </a:extLst>
          </p:cNvPr>
          <p:cNvSpPr>
            <a:spLocks noGrp="1"/>
          </p:cNvSpPr>
          <p:nvPr>
            <p:ph type="title"/>
          </p:nvPr>
        </p:nvSpPr>
        <p:spPr/>
        <p:txBody>
          <a:bodyPr/>
          <a:lstStyle/>
          <a:p>
            <a:r>
              <a:rPr lang="en-US" altLang="en-US" dirty="0"/>
              <a:t>Dynamic Precision Medicine (DPM) </a:t>
            </a:r>
            <a:r>
              <a:rPr lang="en-US" altLang="en-US" sz="3200" dirty="0"/>
              <a:t>(Beckman, </a:t>
            </a:r>
            <a:r>
              <a:rPr lang="en-US" altLang="en-US" sz="3200" dirty="0" err="1"/>
              <a:t>Schemmann</a:t>
            </a:r>
            <a:r>
              <a:rPr lang="en-US" altLang="en-US" sz="3200" dirty="0"/>
              <a:t>, and </a:t>
            </a:r>
            <a:r>
              <a:rPr lang="en-US" altLang="en-US" sz="3200" dirty="0" err="1"/>
              <a:t>Yeang</a:t>
            </a:r>
            <a:r>
              <a:rPr lang="en-US" altLang="en-US" sz="3200" dirty="0"/>
              <a:t> PNAS 2012)</a:t>
            </a:r>
            <a:endParaRPr lang="en-US" altLang="en-US" dirty="0"/>
          </a:p>
        </p:txBody>
      </p:sp>
      <p:sp>
        <p:nvSpPr>
          <p:cNvPr id="17411" name="Content Placeholder 2">
            <a:extLst>
              <a:ext uri="{FF2B5EF4-FFF2-40B4-BE49-F238E27FC236}">
                <a16:creationId xmlns:a16="http://schemas.microsoft.com/office/drawing/2014/main" id="{A0A37859-69AE-4114-9957-6E2A789B1D7B}"/>
              </a:ext>
            </a:extLst>
          </p:cNvPr>
          <p:cNvSpPr>
            <a:spLocks noGrp="1"/>
          </p:cNvSpPr>
          <p:nvPr>
            <p:ph idx="1"/>
          </p:nvPr>
        </p:nvSpPr>
        <p:spPr/>
        <p:txBody>
          <a:bodyPr/>
          <a:lstStyle/>
          <a:p>
            <a:r>
              <a:rPr lang="en-US" altLang="en-US" sz="2000" dirty="0"/>
              <a:t>Explicitly considers </a:t>
            </a:r>
            <a:r>
              <a:rPr lang="en-US" altLang="en-US" sz="2000" dirty="0" err="1"/>
              <a:t>subclonal</a:t>
            </a:r>
            <a:r>
              <a:rPr lang="en-US" altLang="en-US" sz="2000" dirty="0"/>
              <a:t> heterogeneity</a:t>
            </a:r>
          </a:p>
          <a:p>
            <a:r>
              <a:rPr lang="en-US" altLang="en-US" sz="2000" dirty="0"/>
              <a:t>Explicitly considers tumor evolution</a:t>
            </a:r>
          </a:p>
          <a:p>
            <a:r>
              <a:rPr lang="en-US" altLang="en-US" sz="2000" dirty="0"/>
              <a:t>Decisions based on probabilities and risk states</a:t>
            </a:r>
          </a:p>
          <a:p>
            <a:pPr lvl="1"/>
            <a:r>
              <a:rPr lang="en-US" altLang="en-US" sz="1800" dirty="0"/>
              <a:t>May consider factors that are not observable at that time</a:t>
            </a:r>
          </a:p>
          <a:p>
            <a:r>
              <a:rPr lang="en-US" altLang="en-US" sz="2000" dirty="0"/>
              <a:t>Frequent adaptations of therapy (“moves”) —as often as every six weeks</a:t>
            </a:r>
          </a:p>
          <a:p>
            <a:r>
              <a:rPr lang="en-US" altLang="en-US" sz="2000" dirty="0"/>
              <a:t>Long range planning</a:t>
            </a:r>
          </a:p>
          <a:p>
            <a:r>
              <a:rPr lang="en-US" altLang="en-US" sz="2000" b="1" dirty="0"/>
              <a:t>Prevention of moderate-long term relapse is the goal</a:t>
            </a:r>
          </a:p>
        </p:txBody>
      </p:sp>
      <p:pic>
        <p:nvPicPr>
          <p:cNvPr id="17412" name="Picture 3" descr="chess  in silhouette">
            <a:extLst>
              <a:ext uri="{FF2B5EF4-FFF2-40B4-BE49-F238E27FC236}">
                <a16:creationId xmlns:a16="http://schemas.microsoft.com/office/drawing/2014/main" id="{7B0DA7AD-E7D7-418E-9B4A-15D70E66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6" y="4183064"/>
            <a:ext cx="3667125"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Date Placeholder 4">
            <a:extLst>
              <a:ext uri="{FF2B5EF4-FFF2-40B4-BE49-F238E27FC236}">
                <a16:creationId xmlns:a16="http://schemas.microsoft.com/office/drawing/2014/main" id="{C0A04EF3-A7E4-46D1-8AD8-707C78AC67F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F5C85731-A3DB-464A-8C75-E2929D5017F0}" type="datetime1">
              <a:rPr lang="en-US" altLang="en-US" sz="1400" smtClean="0"/>
              <a:t>1/25/2025</a:t>
            </a:fld>
            <a:endParaRPr lang="en-US" altLang="en-US" sz="1400"/>
          </a:p>
        </p:txBody>
      </p:sp>
      <p:sp>
        <p:nvSpPr>
          <p:cNvPr id="17414" name="Slide Number Placeholder 5">
            <a:extLst>
              <a:ext uri="{FF2B5EF4-FFF2-40B4-BE49-F238E27FC236}">
                <a16:creationId xmlns:a16="http://schemas.microsoft.com/office/drawing/2014/main" id="{FB7D45A4-2457-4781-9E2C-C9B2A92136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37E2385-66EB-4F42-AC63-FC842EC5DBBB}" type="slidenum">
              <a:rPr lang="en-US" altLang="en-US" sz="1400"/>
              <a:pPr eaLnBrk="1" hangingPunct="1">
                <a:spcBef>
                  <a:spcPct val="0"/>
                </a:spcBef>
                <a:buFontTx/>
                <a:buNone/>
              </a:pPr>
              <a:t>13</a:t>
            </a:fld>
            <a:endParaRPr lang="en-US" altLang="en-US" sz="1400"/>
          </a:p>
        </p:txBody>
      </p:sp>
    </p:spTree>
    <p:extLst>
      <p:ext uri="{BB962C8B-B14F-4D97-AF65-F5344CB8AC3E}">
        <p14:creationId xmlns:p14="http://schemas.microsoft.com/office/powerpoint/2010/main" val="265353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defRPr/>
            </a:pPr>
            <a:fld id="{95B9C053-346F-4163-BF13-3A3FF7F07453}" type="datetime1">
              <a:rPr lang="en-US" altLang="en-US" sz="1400" smtClean="0">
                <a:solidFill>
                  <a:srgbClr val="000000"/>
                </a:solidFill>
              </a:rPr>
              <a:t>1/25/2025</a:t>
            </a:fld>
            <a:endParaRPr lang="en-US" altLang="en-US" sz="1400">
              <a:solidFill>
                <a:srgbClr val="000000"/>
              </a:solidFill>
            </a:endParaRPr>
          </a:p>
        </p:txBody>
      </p:sp>
      <p:sp>
        <p:nvSpPr>
          <p:cNvPr id="45059" name="Slide Number Placeholder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defRPr/>
            </a:pPr>
            <a:fld id="{6E8A9D7F-8FD4-4FC8-AD9D-2998CFFF0AD1}" type="slidenum">
              <a:rPr lang="en-US" altLang="en-US" sz="1400">
                <a:solidFill>
                  <a:srgbClr val="000000"/>
                </a:solidFill>
              </a:rPr>
              <a:pPr eaLnBrk="1" hangingPunct="1">
                <a:spcBef>
                  <a:spcPct val="0"/>
                </a:spcBef>
                <a:buNone/>
                <a:defRPr/>
              </a:pPr>
              <a:t>14</a:t>
            </a:fld>
            <a:endParaRPr lang="en-US" altLang="en-US" sz="1400">
              <a:solidFill>
                <a:srgbClr val="000000"/>
              </a:solidFill>
            </a:endParaRPr>
          </a:p>
        </p:txBody>
      </p:sp>
      <p:sp>
        <p:nvSpPr>
          <p:cNvPr id="45060" name="Rectangle 2"/>
          <p:cNvSpPr>
            <a:spLocks noGrp="1" noChangeArrowheads="1"/>
          </p:cNvSpPr>
          <p:nvPr>
            <p:ph type="title"/>
          </p:nvPr>
        </p:nvSpPr>
        <p:spPr/>
        <p:txBody>
          <a:bodyPr/>
          <a:lstStyle/>
          <a:p>
            <a:pPr eaLnBrk="1" hangingPunct="1"/>
            <a:r>
              <a:rPr lang="en-US" altLang="en-US" sz="3200" dirty="0"/>
              <a:t>Differences between Current Precision Medicine and Dynamic Precision Medicine</a:t>
            </a:r>
          </a:p>
        </p:txBody>
      </p:sp>
      <p:sp>
        <p:nvSpPr>
          <p:cNvPr id="45061" name="Rectangle 3"/>
          <p:cNvSpPr>
            <a:spLocks noGrp="1" noChangeArrowheads="1"/>
          </p:cNvSpPr>
          <p:nvPr>
            <p:ph type="body" sz="half" idx="1"/>
          </p:nvPr>
        </p:nvSpPr>
        <p:spPr>
          <a:ln>
            <a:solidFill>
              <a:schemeClr val="tx1"/>
            </a:solidFill>
            <a:miter lim="800000"/>
            <a:headEnd/>
            <a:tailEnd/>
          </a:ln>
        </p:spPr>
        <p:txBody>
          <a:bodyPr/>
          <a:lstStyle/>
          <a:p>
            <a:pPr algn="ctr" eaLnBrk="1" hangingPunct="1">
              <a:lnSpc>
                <a:spcPct val="80000"/>
              </a:lnSpc>
              <a:buFontTx/>
              <a:buNone/>
            </a:pPr>
            <a:r>
              <a:rPr lang="en-US" altLang="en-US" sz="2400" b="1" dirty="0"/>
              <a:t>Current Precision Medicine:</a:t>
            </a:r>
          </a:p>
          <a:p>
            <a:pPr eaLnBrk="1" hangingPunct="1">
              <a:lnSpc>
                <a:spcPct val="80000"/>
              </a:lnSpc>
              <a:buFontTx/>
              <a:buNone/>
            </a:pPr>
            <a:r>
              <a:rPr lang="en-US" altLang="en-US" sz="2000" dirty="0"/>
              <a:t>Focus on average molecular characteristics</a:t>
            </a:r>
          </a:p>
          <a:p>
            <a:pPr eaLnBrk="1" hangingPunct="1">
              <a:lnSpc>
                <a:spcPct val="80000"/>
              </a:lnSpc>
              <a:buFontTx/>
              <a:buNone/>
            </a:pPr>
            <a:endParaRPr lang="en-US" altLang="en-US" sz="2000" dirty="0"/>
          </a:p>
          <a:p>
            <a:pPr eaLnBrk="1" hangingPunct="1">
              <a:lnSpc>
                <a:spcPct val="80000"/>
              </a:lnSpc>
              <a:buFontTx/>
              <a:buNone/>
            </a:pPr>
            <a:r>
              <a:rPr lang="en-US" altLang="en-US" sz="2000" dirty="0"/>
              <a:t>Focuses on current molecular characteristics and/or those at dx</a:t>
            </a:r>
          </a:p>
          <a:p>
            <a:pPr eaLnBrk="1" hangingPunct="1">
              <a:lnSpc>
                <a:spcPct val="80000"/>
              </a:lnSpc>
              <a:buFontTx/>
              <a:buNone/>
            </a:pPr>
            <a:endParaRPr lang="en-US" altLang="en-US" sz="2000" dirty="0"/>
          </a:p>
          <a:p>
            <a:pPr eaLnBrk="1" hangingPunct="1">
              <a:lnSpc>
                <a:spcPct val="80000"/>
              </a:lnSpc>
              <a:buFontTx/>
              <a:buNone/>
            </a:pPr>
            <a:r>
              <a:rPr lang="en-US" altLang="en-US" sz="2000" dirty="0"/>
              <a:t>Thinks primarily of current step</a:t>
            </a:r>
          </a:p>
          <a:p>
            <a:pPr eaLnBrk="1" hangingPunct="1">
              <a:lnSpc>
                <a:spcPct val="80000"/>
              </a:lnSpc>
              <a:buFontTx/>
              <a:buNone/>
            </a:pPr>
            <a:endParaRPr lang="en-US" altLang="en-US" sz="2000" dirty="0"/>
          </a:p>
          <a:p>
            <a:pPr eaLnBrk="1" hangingPunct="1">
              <a:lnSpc>
                <a:spcPct val="80000"/>
              </a:lnSpc>
              <a:buFontTx/>
              <a:buNone/>
            </a:pPr>
            <a:r>
              <a:rPr lang="en-US" altLang="en-US" sz="2000" dirty="0"/>
              <a:t>Treats with the same therapy until relapse or worsening: reactive</a:t>
            </a:r>
          </a:p>
          <a:p>
            <a:pPr eaLnBrk="1" hangingPunct="1">
              <a:lnSpc>
                <a:spcPct val="80000"/>
              </a:lnSpc>
              <a:buFontTx/>
              <a:buNone/>
            </a:pPr>
            <a:endParaRPr lang="en-US" altLang="en-US" sz="2000" dirty="0"/>
          </a:p>
          <a:p>
            <a:pPr eaLnBrk="1" hangingPunct="1">
              <a:lnSpc>
                <a:spcPct val="80000"/>
              </a:lnSpc>
              <a:buFontTx/>
              <a:buNone/>
            </a:pPr>
            <a:r>
              <a:rPr lang="en-US" altLang="en-US" sz="2000" dirty="0"/>
              <a:t>Mathematical optimization for signature development at current step</a:t>
            </a:r>
            <a:r>
              <a:rPr lang="en-US" altLang="en-US" dirty="0"/>
              <a:t> </a:t>
            </a:r>
          </a:p>
          <a:p>
            <a:pPr eaLnBrk="1" hangingPunct="1">
              <a:lnSpc>
                <a:spcPct val="80000"/>
              </a:lnSpc>
              <a:buFontTx/>
              <a:buNone/>
            </a:pPr>
            <a:endParaRPr lang="en-US" altLang="en-US" sz="3200" dirty="0"/>
          </a:p>
          <a:p>
            <a:pPr eaLnBrk="1" hangingPunct="1">
              <a:lnSpc>
                <a:spcPct val="80000"/>
              </a:lnSpc>
              <a:buFontTx/>
              <a:buNone/>
            </a:pPr>
            <a:endParaRPr lang="en-US" altLang="en-US" sz="3200" dirty="0"/>
          </a:p>
        </p:txBody>
      </p:sp>
      <p:sp>
        <p:nvSpPr>
          <p:cNvPr id="45062" name="Rectangle 4"/>
          <p:cNvSpPr>
            <a:spLocks noGrp="1" noChangeArrowheads="1"/>
          </p:cNvSpPr>
          <p:nvPr>
            <p:ph type="body" sz="half" idx="2"/>
          </p:nvPr>
        </p:nvSpPr>
        <p:spPr>
          <a:ln>
            <a:solidFill>
              <a:schemeClr val="tx1"/>
            </a:solidFill>
            <a:miter lim="800000"/>
            <a:headEnd/>
            <a:tailEnd/>
          </a:ln>
        </p:spPr>
        <p:txBody>
          <a:bodyPr/>
          <a:lstStyle/>
          <a:p>
            <a:pPr algn="ctr" eaLnBrk="1" hangingPunct="1">
              <a:lnSpc>
                <a:spcPct val="80000"/>
              </a:lnSpc>
              <a:buFontTx/>
              <a:buNone/>
            </a:pPr>
            <a:r>
              <a:rPr lang="en-US" altLang="en-US" sz="2400" b="1" dirty="0"/>
              <a:t>Dynamic Precision  Medicine:</a:t>
            </a:r>
          </a:p>
          <a:p>
            <a:pPr eaLnBrk="1" hangingPunct="1">
              <a:lnSpc>
                <a:spcPct val="80000"/>
              </a:lnSpc>
              <a:buFontTx/>
              <a:buNone/>
            </a:pPr>
            <a:r>
              <a:rPr lang="en-US" altLang="en-US" sz="2000" dirty="0"/>
              <a:t>Minority subpopulations may be important</a:t>
            </a:r>
          </a:p>
          <a:p>
            <a:pPr eaLnBrk="1" hangingPunct="1">
              <a:lnSpc>
                <a:spcPct val="80000"/>
              </a:lnSpc>
              <a:buFontTx/>
              <a:buNone/>
            </a:pPr>
            <a:endParaRPr lang="en-US" altLang="en-US" sz="2000" dirty="0"/>
          </a:p>
          <a:p>
            <a:pPr eaLnBrk="1" hangingPunct="1">
              <a:lnSpc>
                <a:spcPct val="80000"/>
              </a:lnSpc>
              <a:buFontTx/>
              <a:buNone/>
            </a:pPr>
            <a:r>
              <a:rPr lang="en-US" altLang="en-US" sz="2000" dirty="0"/>
              <a:t>Considers endgame, especially “penultimate states”</a:t>
            </a:r>
          </a:p>
          <a:p>
            <a:pPr eaLnBrk="1" hangingPunct="1">
              <a:lnSpc>
                <a:spcPct val="80000"/>
              </a:lnSpc>
              <a:buFontTx/>
              <a:buNone/>
            </a:pPr>
            <a:endParaRPr lang="en-US" altLang="en-US" sz="2000" dirty="0"/>
          </a:p>
          <a:p>
            <a:pPr eaLnBrk="1" hangingPunct="1">
              <a:lnSpc>
                <a:spcPct val="80000"/>
              </a:lnSpc>
              <a:buFontTx/>
              <a:buNone/>
            </a:pPr>
            <a:r>
              <a:rPr lang="en-US" altLang="en-US" sz="2000" dirty="0"/>
              <a:t>Attempts to think several steps ahead</a:t>
            </a:r>
          </a:p>
          <a:p>
            <a:pPr eaLnBrk="1" hangingPunct="1">
              <a:lnSpc>
                <a:spcPct val="80000"/>
              </a:lnSpc>
              <a:buFontTx/>
              <a:buNone/>
            </a:pPr>
            <a:endParaRPr lang="en-US" altLang="en-US" sz="2000" dirty="0"/>
          </a:p>
          <a:p>
            <a:pPr eaLnBrk="1" hangingPunct="1">
              <a:lnSpc>
                <a:spcPct val="80000"/>
              </a:lnSpc>
              <a:buFontTx/>
              <a:buNone/>
            </a:pPr>
            <a:r>
              <a:rPr lang="en-US" altLang="en-US" sz="2000" dirty="0"/>
              <a:t>Adapts frequently and proactively</a:t>
            </a:r>
          </a:p>
          <a:p>
            <a:pPr eaLnBrk="1" hangingPunct="1">
              <a:lnSpc>
                <a:spcPct val="80000"/>
              </a:lnSpc>
              <a:buFontTx/>
              <a:buNone/>
            </a:pPr>
            <a:endParaRPr lang="en-US" altLang="en-US" sz="2000" dirty="0"/>
          </a:p>
          <a:p>
            <a:pPr eaLnBrk="1" hangingPunct="1">
              <a:lnSpc>
                <a:spcPct val="80000"/>
              </a:lnSpc>
              <a:buFontTx/>
              <a:buNone/>
            </a:pPr>
            <a:r>
              <a:rPr lang="en-US" altLang="en-US" sz="2000" dirty="0"/>
              <a:t>Piecewise, or even global, optimization across the treatment course</a:t>
            </a:r>
          </a:p>
        </p:txBody>
      </p:sp>
    </p:spTree>
    <p:extLst>
      <p:ext uri="{BB962C8B-B14F-4D97-AF65-F5344CB8AC3E}">
        <p14:creationId xmlns:p14="http://schemas.microsoft.com/office/powerpoint/2010/main" val="4000127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Dynamic Precision Medicine: 2 “drug” case</a:t>
            </a:r>
          </a:p>
        </p:txBody>
      </p:sp>
      <p:sp>
        <p:nvSpPr>
          <p:cNvPr id="4" name="Slide Number Placeholder 3"/>
          <p:cNvSpPr>
            <a:spLocks noGrp="1"/>
          </p:cNvSpPr>
          <p:nvPr>
            <p:ph type="sldNum" sz="quarter" idx="12"/>
          </p:nvPr>
        </p:nvSpPr>
        <p:spPr/>
        <p:txBody>
          <a:bodyPr/>
          <a:lstStyle/>
          <a:p>
            <a:fld id="{B06EB83F-AB29-415B-9504-24F1CE633489}" type="slidenum">
              <a:rPr lang="en-US" smtClean="0">
                <a:solidFill>
                  <a:srgbClr val="000000"/>
                </a:solidFill>
              </a:rPr>
              <a:pPr/>
              <a:t>15</a:t>
            </a:fld>
            <a:endParaRPr lang="en-US">
              <a:solidFill>
                <a:srgbClr val="000000"/>
              </a:solidFill>
            </a:endParaRPr>
          </a:p>
        </p:txBody>
      </p:sp>
      <p:sp>
        <p:nvSpPr>
          <p:cNvPr id="5" name="Rectangle 3">
            <a:extLst>
              <a:ext uri="{FF2B5EF4-FFF2-40B4-BE49-F238E27FC236}">
                <a16:creationId xmlns:a16="http://schemas.microsoft.com/office/drawing/2014/main" id="{7B35D17B-0D4D-4D42-A5CE-B8D432539471}"/>
              </a:ext>
            </a:extLst>
          </p:cNvPr>
          <p:cNvSpPr>
            <a:spLocks noGrp="1" noChangeArrowheads="1"/>
          </p:cNvSpPr>
          <p:nvPr>
            <p:ph idx="1"/>
          </p:nvPr>
        </p:nvSpPr>
        <p:spPr>
          <a:xfrm>
            <a:off x="390525" y="1477963"/>
            <a:ext cx="11331575" cy="4173537"/>
          </a:xfrm>
        </p:spPr>
        <p:txBody>
          <a:bodyPr>
            <a:normAutofit/>
          </a:bodyPr>
          <a:lstStyle/>
          <a:p>
            <a:pPr eaLnBrk="1" hangingPunct="1">
              <a:defRPr/>
            </a:pPr>
            <a:r>
              <a:rPr lang="en-US" sz="1600" dirty="0"/>
              <a:t>Two non cross resistant drugs or drug combos: Drug-1 and Drug-2 (i.e. RAF-MEK, PI3K)</a:t>
            </a:r>
          </a:p>
          <a:p>
            <a:pPr eaLnBrk="1" hangingPunct="1">
              <a:defRPr/>
            </a:pPr>
            <a:r>
              <a:rPr lang="en-US" sz="1600" dirty="0"/>
              <a:t>Four cell types: </a:t>
            </a:r>
          </a:p>
          <a:p>
            <a:pPr lvl="1" eaLnBrk="1" hangingPunct="1">
              <a:defRPr/>
            </a:pPr>
            <a:r>
              <a:rPr lang="en-US" sz="1500" dirty="0"/>
              <a:t>Sensitive cell S, killed by both Drug-1 and Drug-2</a:t>
            </a:r>
          </a:p>
          <a:p>
            <a:pPr lvl="1" eaLnBrk="1" hangingPunct="1">
              <a:defRPr/>
            </a:pPr>
            <a:r>
              <a:rPr lang="en-US" sz="1500" dirty="0"/>
              <a:t>Resistant cell R1, killed only by Drug-2</a:t>
            </a:r>
          </a:p>
          <a:p>
            <a:pPr lvl="1" eaLnBrk="1" hangingPunct="1">
              <a:defRPr/>
            </a:pPr>
            <a:r>
              <a:rPr lang="en-US" sz="1500" dirty="0"/>
              <a:t>Resistant cell R2, killed only by Drug-1</a:t>
            </a:r>
          </a:p>
          <a:p>
            <a:pPr lvl="1" eaLnBrk="1" hangingPunct="1">
              <a:defRPr/>
            </a:pPr>
            <a:r>
              <a:rPr lang="en-US" sz="1500" dirty="0"/>
              <a:t>Incurable doubly resistant cell R1-2</a:t>
            </a:r>
          </a:p>
          <a:p>
            <a:pPr eaLnBrk="1" hangingPunct="1">
              <a:defRPr/>
            </a:pPr>
            <a:r>
              <a:rPr lang="en-US" sz="1600" dirty="0"/>
              <a:t>Genetic and epigenetic transitions between cell types</a:t>
            </a:r>
          </a:p>
          <a:p>
            <a:pPr eaLnBrk="1" hangingPunct="1">
              <a:defRPr/>
            </a:pPr>
            <a:r>
              <a:rPr lang="en-US" sz="1600" dirty="0"/>
              <a:t>Cell growth and death affected by drugs in dose dependent manner</a:t>
            </a:r>
          </a:p>
          <a:p>
            <a:pPr eaLnBrk="1" hangingPunct="1">
              <a:defRPr/>
            </a:pPr>
            <a:r>
              <a:rPr lang="en-US" sz="1600" dirty="0"/>
              <a:t>Partial resistance</a:t>
            </a:r>
          </a:p>
          <a:p>
            <a:pPr eaLnBrk="1" hangingPunct="1">
              <a:defRPr/>
            </a:pPr>
            <a:r>
              <a:rPr lang="en-US" sz="1600" dirty="0"/>
              <a:t>Patient can have a </a:t>
            </a:r>
            <a:r>
              <a:rPr lang="en-US" sz="1600" b="1" dirty="0"/>
              <a:t>mixture </a:t>
            </a:r>
            <a:r>
              <a:rPr lang="en-US" sz="1600" dirty="0"/>
              <a:t>of cells, which </a:t>
            </a:r>
            <a:r>
              <a:rPr lang="en-US" sz="1600" b="1" dirty="0"/>
              <a:t>evolves </a:t>
            </a:r>
            <a:r>
              <a:rPr lang="en-US" sz="1600" dirty="0"/>
              <a:t>over time</a:t>
            </a:r>
          </a:p>
          <a:p>
            <a:pPr eaLnBrk="1" hangingPunct="1">
              <a:defRPr/>
            </a:pPr>
            <a:r>
              <a:rPr lang="en-US" sz="1600" b="1" dirty="0"/>
              <a:t>Combination therapy requires dose</a:t>
            </a:r>
          </a:p>
          <a:p>
            <a:pPr marL="0" indent="0" eaLnBrk="1" hangingPunct="1">
              <a:buFontTx/>
              <a:buNone/>
              <a:defRPr/>
            </a:pPr>
            <a:r>
              <a:rPr lang="en-US" sz="1600" b="1" dirty="0"/>
              <a:t>        reduction</a:t>
            </a:r>
          </a:p>
          <a:p>
            <a:pPr lvl="1" eaLnBrk="1" hangingPunct="1">
              <a:defRPr/>
            </a:pPr>
            <a:endParaRPr lang="en-US" sz="1600" dirty="0"/>
          </a:p>
        </p:txBody>
      </p:sp>
      <p:grpSp>
        <p:nvGrpSpPr>
          <p:cNvPr id="13" name="Group 12">
            <a:extLst>
              <a:ext uri="{FF2B5EF4-FFF2-40B4-BE49-F238E27FC236}">
                <a16:creationId xmlns:a16="http://schemas.microsoft.com/office/drawing/2014/main" id="{BE25986B-A578-4823-9FAD-E8C0DB5A2498}"/>
              </a:ext>
            </a:extLst>
          </p:cNvPr>
          <p:cNvGrpSpPr/>
          <p:nvPr/>
        </p:nvGrpSpPr>
        <p:grpSpPr>
          <a:xfrm>
            <a:off x="7870371" y="1567540"/>
            <a:ext cx="3505200" cy="3581400"/>
            <a:chOff x="4876800" y="2057400"/>
            <a:chExt cx="3505200" cy="3581400"/>
          </a:xfrm>
        </p:grpSpPr>
        <p:grpSp>
          <p:nvGrpSpPr>
            <p:cNvPr id="14" name="Group 13">
              <a:extLst>
                <a:ext uri="{FF2B5EF4-FFF2-40B4-BE49-F238E27FC236}">
                  <a16:creationId xmlns:a16="http://schemas.microsoft.com/office/drawing/2014/main" id="{35975B84-183D-45CC-9FFF-DE97758DEB2F}"/>
                </a:ext>
              </a:extLst>
            </p:cNvPr>
            <p:cNvGrpSpPr/>
            <p:nvPr/>
          </p:nvGrpSpPr>
          <p:grpSpPr>
            <a:xfrm>
              <a:off x="4876800" y="2057400"/>
              <a:ext cx="3505200" cy="3581400"/>
              <a:chOff x="4876800" y="2057400"/>
              <a:chExt cx="3505200" cy="3581400"/>
            </a:xfrm>
          </p:grpSpPr>
          <p:sp>
            <p:nvSpPr>
              <p:cNvPr id="19" name="Oval 5">
                <a:extLst>
                  <a:ext uri="{FF2B5EF4-FFF2-40B4-BE49-F238E27FC236}">
                    <a16:creationId xmlns:a16="http://schemas.microsoft.com/office/drawing/2014/main" id="{232426D2-B991-47F1-8271-E127F89B01AD}"/>
                  </a:ext>
                </a:extLst>
              </p:cNvPr>
              <p:cNvSpPr>
                <a:spLocks noChangeArrowheads="1"/>
              </p:cNvSpPr>
              <p:nvPr/>
            </p:nvSpPr>
            <p:spPr bwMode="auto">
              <a:xfrm>
                <a:off x="4876800" y="3429000"/>
                <a:ext cx="914400"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sz="2400" b="1" dirty="0">
                    <a:solidFill>
                      <a:srgbClr val="000000"/>
                    </a:solidFill>
                    <a:latin typeface="Calibri" charset="0"/>
                    <a:ea typeface="MS PGothic" charset="0"/>
                    <a:cs typeface="MS PGothic" charset="0"/>
                  </a:rPr>
                  <a:t>S</a:t>
                </a:r>
              </a:p>
            </p:txBody>
          </p:sp>
          <p:sp>
            <p:nvSpPr>
              <p:cNvPr id="20" name="Oval 6">
                <a:extLst>
                  <a:ext uri="{FF2B5EF4-FFF2-40B4-BE49-F238E27FC236}">
                    <a16:creationId xmlns:a16="http://schemas.microsoft.com/office/drawing/2014/main" id="{578A30AD-7E8E-45E9-B975-1A970C6FCF25}"/>
                  </a:ext>
                </a:extLst>
              </p:cNvPr>
              <p:cNvSpPr>
                <a:spLocks noChangeArrowheads="1"/>
              </p:cNvSpPr>
              <p:nvPr/>
            </p:nvSpPr>
            <p:spPr bwMode="auto">
              <a:xfrm>
                <a:off x="6172200" y="2057400"/>
                <a:ext cx="914400"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sz="2400" b="1">
                    <a:solidFill>
                      <a:srgbClr val="000000"/>
                    </a:solidFill>
                    <a:latin typeface="Calibri" charset="0"/>
                    <a:ea typeface="MS PGothic" charset="0"/>
                    <a:cs typeface="MS PGothic" charset="0"/>
                  </a:rPr>
                  <a:t>R1</a:t>
                </a:r>
              </a:p>
            </p:txBody>
          </p:sp>
          <p:sp>
            <p:nvSpPr>
              <p:cNvPr id="21" name="Oval 7">
                <a:extLst>
                  <a:ext uri="{FF2B5EF4-FFF2-40B4-BE49-F238E27FC236}">
                    <a16:creationId xmlns:a16="http://schemas.microsoft.com/office/drawing/2014/main" id="{D1DCF7F0-832D-4A02-9AF2-C21408156919}"/>
                  </a:ext>
                </a:extLst>
              </p:cNvPr>
              <p:cNvSpPr>
                <a:spLocks noChangeArrowheads="1"/>
              </p:cNvSpPr>
              <p:nvPr/>
            </p:nvSpPr>
            <p:spPr bwMode="auto">
              <a:xfrm>
                <a:off x="6172200" y="4724400"/>
                <a:ext cx="914400"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sz="2400" b="1">
                    <a:solidFill>
                      <a:srgbClr val="000000"/>
                    </a:solidFill>
                    <a:latin typeface="Calibri" charset="0"/>
                    <a:ea typeface="MS PGothic" charset="0"/>
                    <a:cs typeface="MS PGothic" charset="0"/>
                  </a:rPr>
                  <a:t>R2</a:t>
                </a:r>
              </a:p>
            </p:txBody>
          </p:sp>
          <p:sp>
            <p:nvSpPr>
              <p:cNvPr id="22" name="Oval 8">
                <a:extLst>
                  <a:ext uri="{FF2B5EF4-FFF2-40B4-BE49-F238E27FC236}">
                    <a16:creationId xmlns:a16="http://schemas.microsoft.com/office/drawing/2014/main" id="{4F294179-4E82-428E-B6B0-2CDB633F54D4}"/>
                  </a:ext>
                </a:extLst>
              </p:cNvPr>
              <p:cNvSpPr>
                <a:spLocks noChangeArrowheads="1"/>
              </p:cNvSpPr>
              <p:nvPr/>
            </p:nvSpPr>
            <p:spPr bwMode="auto">
              <a:xfrm>
                <a:off x="7467600" y="3429000"/>
                <a:ext cx="914400"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sz="2400" b="1" dirty="0">
                    <a:solidFill>
                      <a:srgbClr val="000000"/>
                    </a:solidFill>
                    <a:latin typeface="Calibri" charset="0"/>
                    <a:ea typeface="MS PGothic" charset="0"/>
                    <a:cs typeface="MS PGothic" charset="0"/>
                  </a:rPr>
                  <a:t>R1-2</a:t>
                </a:r>
              </a:p>
            </p:txBody>
          </p:sp>
        </p:grpSp>
        <p:sp>
          <p:nvSpPr>
            <p:cNvPr id="15" name="Line 10">
              <a:extLst>
                <a:ext uri="{FF2B5EF4-FFF2-40B4-BE49-F238E27FC236}">
                  <a16:creationId xmlns:a16="http://schemas.microsoft.com/office/drawing/2014/main" id="{30E6DEE2-BF2B-4BE0-8B30-670924B359C8}"/>
                </a:ext>
              </a:extLst>
            </p:cNvPr>
            <p:cNvSpPr>
              <a:spLocks noChangeShapeType="1"/>
            </p:cNvSpPr>
            <p:nvPr/>
          </p:nvSpPr>
          <p:spPr bwMode="auto">
            <a:xfrm flipV="1">
              <a:off x="5638800" y="2819400"/>
              <a:ext cx="685800" cy="762000"/>
            </a:xfrm>
            <a:prstGeom prst="line">
              <a:avLst/>
            </a:prstGeom>
            <a:noFill/>
            <a:ln w="1905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ea typeface="ＭＳ Ｐゴシック" charset="0"/>
              </a:endParaRPr>
            </a:p>
          </p:txBody>
        </p:sp>
        <p:sp>
          <p:nvSpPr>
            <p:cNvPr id="16" name="Line 11">
              <a:extLst>
                <a:ext uri="{FF2B5EF4-FFF2-40B4-BE49-F238E27FC236}">
                  <a16:creationId xmlns:a16="http://schemas.microsoft.com/office/drawing/2014/main" id="{1E0915C6-1587-4797-A053-4BEE69EA4DB9}"/>
                </a:ext>
              </a:extLst>
            </p:cNvPr>
            <p:cNvSpPr>
              <a:spLocks noChangeShapeType="1"/>
            </p:cNvSpPr>
            <p:nvPr/>
          </p:nvSpPr>
          <p:spPr bwMode="auto">
            <a:xfrm>
              <a:off x="5638800" y="4191000"/>
              <a:ext cx="685800" cy="685800"/>
            </a:xfrm>
            <a:prstGeom prst="line">
              <a:avLst/>
            </a:prstGeom>
            <a:noFill/>
            <a:ln w="1905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ea typeface="ＭＳ Ｐゴシック" charset="0"/>
              </a:endParaRPr>
            </a:p>
          </p:txBody>
        </p:sp>
        <p:sp>
          <p:nvSpPr>
            <p:cNvPr id="17" name="Line 12">
              <a:extLst>
                <a:ext uri="{FF2B5EF4-FFF2-40B4-BE49-F238E27FC236}">
                  <a16:creationId xmlns:a16="http://schemas.microsoft.com/office/drawing/2014/main" id="{7539B549-8902-4564-80AC-4C2F8E018208}"/>
                </a:ext>
              </a:extLst>
            </p:cNvPr>
            <p:cNvSpPr>
              <a:spLocks noChangeShapeType="1"/>
            </p:cNvSpPr>
            <p:nvPr/>
          </p:nvSpPr>
          <p:spPr bwMode="auto">
            <a:xfrm flipV="1">
              <a:off x="6934200" y="4191000"/>
              <a:ext cx="685800" cy="685800"/>
            </a:xfrm>
            <a:prstGeom prst="line">
              <a:avLst/>
            </a:prstGeom>
            <a:noFill/>
            <a:ln w="1905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ea typeface="ＭＳ Ｐゴシック" charset="0"/>
              </a:endParaRPr>
            </a:p>
          </p:txBody>
        </p:sp>
        <p:sp>
          <p:nvSpPr>
            <p:cNvPr id="18" name="Line 13">
              <a:extLst>
                <a:ext uri="{FF2B5EF4-FFF2-40B4-BE49-F238E27FC236}">
                  <a16:creationId xmlns:a16="http://schemas.microsoft.com/office/drawing/2014/main" id="{0EB259B3-C88D-41AB-A6D9-68F0707EA816}"/>
                </a:ext>
              </a:extLst>
            </p:cNvPr>
            <p:cNvSpPr>
              <a:spLocks noChangeShapeType="1"/>
            </p:cNvSpPr>
            <p:nvPr/>
          </p:nvSpPr>
          <p:spPr bwMode="auto">
            <a:xfrm>
              <a:off x="6934200" y="2819400"/>
              <a:ext cx="685800" cy="762000"/>
            </a:xfrm>
            <a:prstGeom prst="line">
              <a:avLst/>
            </a:prstGeom>
            <a:noFill/>
            <a:ln w="1905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ea typeface="ＭＳ Ｐゴシック" charset="0"/>
              </a:endParaRPr>
            </a:p>
          </p:txBody>
        </p:sp>
      </p:grpSp>
      <p:sp>
        <p:nvSpPr>
          <p:cNvPr id="2" name="Date Placeholder 1"/>
          <p:cNvSpPr>
            <a:spLocks noGrp="1"/>
          </p:cNvSpPr>
          <p:nvPr>
            <p:ph type="dt" sz="half" idx="10"/>
          </p:nvPr>
        </p:nvSpPr>
        <p:spPr/>
        <p:txBody>
          <a:bodyPr/>
          <a:lstStyle/>
          <a:p>
            <a:pPr>
              <a:defRPr/>
            </a:pPr>
            <a:fld id="{9E0B5123-E928-4A75-B2D4-7857476B6009}" type="datetime1">
              <a:rPr lang="en-US" smtClean="0"/>
              <a:t>1/25/2025</a:t>
            </a:fld>
            <a:endParaRPr lang="en-US"/>
          </a:p>
        </p:txBody>
      </p:sp>
    </p:spTree>
    <p:extLst>
      <p:ext uri="{BB962C8B-B14F-4D97-AF65-F5344CB8AC3E}">
        <p14:creationId xmlns:p14="http://schemas.microsoft.com/office/powerpoint/2010/main" val="3098630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E170EC6E-400C-4168-98C8-5EB90BA7FFD9}" type="slidenum">
              <a:rPr lang="en-US" altLang="en-US" sz="1400"/>
              <a:pPr eaLnBrk="1" hangingPunct="1">
                <a:spcBef>
                  <a:spcPct val="0"/>
                </a:spcBef>
                <a:buFontTx/>
                <a:buNone/>
              </a:pPr>
              <a:t>16</a:t>
            </a:fld>
            <a:endParaRPr lang="en-US" altLang="en-US" sz="1400"/>
          </a:p>
        </p:txBody>
      </p:sp>
      <p:sp>
        <p:nvSpPr>
          <p:cNvPr id="30724" name="Rectangle 2"/>
          <p:cNvSpPr>
            <a:spLocks noGrp="1" noChangeArrowheads="1"/>
          </p:cNvSpPr>
          <p:nvPr>
            <p:ph type="title"/>
          </p:nvPr>
        </p:nvSpPr>
        <p:spPr>
          <a:xfrm>
            <a:off x="1981200" y="-76200"/>
            <a:ext cx="8229600" cy="1143000"/>
          </a:xfrm>
        </p:spPr>
        <p:txBody>
          <a:bodyPr/>
          <a:lstStyle/>
          <a:p>
            <a:pPr eaLnBrk="1" hangingPunct="1"/>
            <a:r>
              <a:rPr lang="en-US" altLang="en-US" sz="3200" dirty="0"/>
              <a:t>Current Precision Medicine: 28 months to incurable relapse</a:t>
            </a:r>
          </a:p>
        </p:txBody>
      </p:sp>
      <p:pic>
        <p:nvPicPr>
          <p:cNvPr id="30725" name="Picture 5" descr="FIg1A 1-1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6" y="1212850"/>
            <a:ext cx="72675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6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FF6A34C6-6310-40AF-AF53-A01CFAE3C8A5}" type="slidenum">
              <a:rPr lang="en-US" altLang="en-US" sz="1400"/>
              <a:pPr eaLnBrk="1" hangingPunct="1">
                <a:spcBef>
                  <a:spcPct val="0"/>
                </a:spcBef>
                <a:buFontTx/>
                <a:buNone/>
              </a:pPr>
              <a:t>17</a:t>
            </a:fld>
            <a:endParaRPr lang="en-US" altLang="en-US" sz="1400"/>
          </a:p>
        </p:txBody>
      </p:sp>
      <p:sp>
        <p:nvSpPr>
          <p:cNvPr id="31748" name="Rectangle 2"/>
          <p:cNvSpPr>
            <a:spLocks noGrp="1" noChangeArrowheads="1"/>
          </p:cNvSpPr>
          <p:nvPr>
            <p:ph type="title"/>
          </p:nvPr>
        </p:nvSpPr>
        <p:spPr/>
        <p:txBody>
          <a:bodyPr/>
          <a:lstStyle/>
          <a:p>
            <a:pPr eaLnBrk="1" hangingPunct="1"/>
            <a:r>
              <a:rPr lang="en-US" altLang="en-US" sz="4000" dirty="0"/>
              <a:t>Dynamic Precision Medicine: Cure</a:t>
            </a:r>
          </a:p>
        </p:txBody>
      </p:sp>
      <p:pic>
        <p:nvPicPr>
          <p:cNvPr id="31749" name="Picture 5" descr="FIg1B 1-1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1541464"/>
            <a:ext cx="6800850"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312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004AE67-F930-4E0A-8B19-D4A0302D47F0}" type="slidenum">
              <a:rPr lang="en-US" altLang="en-US" sz="1400"/>
              <a:pPr eaLnBrk="1" hangingPunct="1">
                <a:spcBef>
                  <a:spcPct val="0"/>
                </a:spcBef>
                <a:buFontTx/>
                <a:buNone/>
              </a:pPr>
              <a:t>18</a:t>
            </a:fld>
            <a:endParaRPr lang="en-US" altLang="en-US" sz="1400"/>
          </a:p>
        </p:txBody>
      </p:sp>
      <p:sp>
        <p:nvSpPr>
          <p:cNvPr id="32772" name="Rectangle 2"/>
          <p:cNvSpPr>
            <a:spLocks noGrp="1" noChangeArrowheads="1"/>
          </p:cNvSpPr>
          <p:nvPr>
            <p:ph type="title"/>
          </p:nvPr>
        </p:nvSpPr>
        <p:spPr/>
        <p:txBody>
          <a:bodyPr/>
          <a:lstStyle/>
          <a:p>
            <a:pPr eaLnBrk="1" hangingPunct="1"/>
            <a:r>
              <a:rPr lang="en-US" altLang="en-US" sz="3600"/>
              <a:t>Graphical Representation of Phenotypic States in Genetic Space</a:t>
            </a:r>
          </a:p>
        </p:txBody>
      </p:sp>
      <p:graphicFrame>
        <p:nvGraphicFramePr>
          <p:cNvPr id="32773" name="Object 3"/>
          <p:cNvGraphicFramePr>
            <a:graphicFrameLocks noChangeAspect="1"/>
          </p:cNvGraphicFramePr>
          <p:nvPr/>
        </p:nvGraphicFramePr>
        <p:xfrm>
          <a:off x="3810000" y="1714500"/>
          <a:ext cx="4572000" cy="3429000"/>
        </p:xfrm>
        <a:graphic>
          <a:graphicData uri="http://schemas.openxmlformats.org/presentationml/2006/ole">
            <mc:AlternateContent xmlns:mc="http://schemas.openxmlformats.org/markup-compatibility/2006">
              <mc:Choice xmlns:v="urn:schemas-microsoft-com:vml" Requires="v">
                <p:oleObj name="Slide" r:id="rId2" imgW="4509397" imgH="3383180" progId="PowerPoint.Slide.8">
                  <p:embed/>
                </p:oleObj>
              </mc:Choice>
              <mc:Fallback>
                <p:oleObj name="Slide" r:id="rId2" imgW="4509397" imgH="3383180" progId="PowerPoint.Slid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7145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4">
            <a:hlinkClick r:id="" action="ppaction://ole?verb=0"/>
          </p:cNvPr>
          <p:cNvGraphicFramePr>
            <a:graphicFrameLocks noGrp="1" noChangeAspect="1"/>
          </p:cNvGraphicFramePr>
          <p:nvPr>
            <p:ph idx="1"/>
          </p:nvPr>
        </p:nvGraphicFramePr>
        <p:xfrm>
          <a:off x="3278188" y="1449388"/>
          <a:ext cx="6399212" cy="4799012"/>
        </p:xfrm>
        <a:graphic>
          <a:graphicData uri="http://schemas.openxmlformats.org/presentationml/2006/ole">
            <mc:AlternateContent xmlns:mc="http://schemas.openxmlformats.org/markup-compatibility/2006">
              <mc:Choice xmlns:v="urn:schemas-microsoft-com:vml" Requires="v">
                <p:oleObj name="Presentation" r:id="rId4" imgW="4571923" imgH="3428908" progId="PowerPoint.Show.8">
                  <p:embed/>
                </p:oleObj>
              </mc:Choice>
              <mc:Fallback>
                <p:oleObj name="Presentation" r:id="rId4" imgW="4571923" imgH="3428908" progId="PowerPoint.Show.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188" y="1449388"/>
                        <a:ext cx="6399212" cy="479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1125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C062AAA-4DAD-4D70-87F3-993C83BF2911}"/>
              </a:ext>
            </a:extLst>
          </p:cNvPr>
          <p:cNvSpPr>
            <a:spLocks noGrp="1"/>
          </p:cNvSpPr>
          <p:nvPr>
            <p:ph type="title"/>
          </p:nvPr>
        </p:nvSpPr>
        <p:spPr>
          <a:xfrm>
            <a:off x="609600" y="-152400"/>
            <a:ext cx="10972800" cy="1143000"/>
          </a:xfrm>
        </p:spPr>
        <p:txBody>
          <a:bodyPr/>
          <a:lstStyle/>
          <a:p>
            <a:r>
              <a:rPr lang="en-US" altLang="en-US" sz="3200" dirty="0"/>
              <a:t>Key Features of Interest </a:t>
            </a:r>
            <a:r>
              <a:rPr lang="en-US" altLang="en-US" sz="2000" dirty="0"/>
              <a:t>(Beckman, </a:t>
            </a:r>
            <a:r>
              <a:rPr lang="en-US" altLang="en-US" sz="2000" dirty="0" err="1"/>
              <a:t>Kareva</a:t>
            </a:r>
            <a:r>
              <a:rPr lang="en-US" altLang="en-US" sz="2000" dirty="0"/>
              <a:t>, and Adler Cancer Control 2020)</a:t>
            </a:r>
            <a:r>
              <a:rPr lang="en-US" altLang="en-US" sz="3200" dirty="0"/>
              <a:t> </a:t>
            </a:r>
          </a:p>
        </p:txBody>
      </p:sp>
      <p:sp>
        <p:nvSpPr>
          <p:cNvPr id="19459" name="Content Placeholder 2">
            <a:extLst>
              <a:ext uri="{FF2B5EF4-FFF2-40B4-BE49-F238E27FC236}">
                <a16:creationId xmlns:a16="http://schemas.microsoft.com/office/drawing/2014/main" id="{DBCABAA9-0746-4654-9A9F-2F8CFB242F98}"/>
              </a:ext>
            </a:extLst>
          </p:cNvPr>
          <p:cNvSpPr>
            <a:spLocks noGrp="1"/>
          </p:cNvSpPr>
          <p:nvPr>
            <p:ph idx="1"/>
          </p:nvPr>
        </p:nvSpPr>
        <p:spPr>
          <a:xfrm>
            <a:off x="1981200" y="838200"/>
            <a:ext cx="8229600" cy="5334000"/>
          </a:xfrm>
        </p:spPr>
        <p:txBody>
          <a:bodyPr/>
          <a:lstStyle/>
          <a:p>
            <a:r>
              <a:rPr lang="en-US" altLang="en-US" sz="2800" b="1" dirty="0"/>
              <a:t>Designed for use with multiple non-cross resistant agents</a:t>
            </a:r>
          </a:p>
          <a:p>
            <a:r>
              <a:rPr lang="en-US" altLang="en-US" sz="2800" b="1" dirty="0"/>
              <a:t>Focus on preventing multiple resistance and late relapses</a:t>
            </a:r>
          </a:p>
          <a:p>
            <a:r>
              <a:rPr lang="en-US" altLang="en-US" sz="2800" b="1" dirty="0" err="1"/>
              <a:t>Subclones</a:t>
            </a:r>
            <a:r>
              <a:rPr lang="en-US" altLang="en-US" sz="2800" b="1" dirty="0"/>
              <a:t> may evolve at different rates</a:t>
            </a:r>
          </a:p>
          <a:p>
            <a:pPr lvl="1"/>
            <a:r>
              <a:rPr lang="en-US" altLang="en-US" sz="2400" dirty="0"/>
              <a:t>Hypermutator subclones at high risk for multiple resistance</a:t>
            </a:r>
          </a:p>
        </p:txBody>
      </p:sp>
      <p:sp>
        <p:nvSpPr>
          <p:cNvPr id="19460" name="Date Placeholder 3">
            <a:extLst>
              <a:ext uri="{FF2B5EF4-FFF2-40B4-BE49-F238E27FC236}">
                <a16:creationId xmlns:a16="http://schemas.microsoft.com/office/drawing/2014/main" id="{1F70BF5C-2BBC-44AF-8F93-06EF220CC788}"/>
              </a:ext>
            </a:extLst>
          </p:cNvPr>
          <p:cNvSpPr>
            <a:spLocks noGrp="1"/>
          </p:cNvSpPr>
          <p:nvPr>
            <p:ph type="dt" sz="quarter" idx="10"/>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79B1D0-8E05-4652-97AE-0C18B53DFC3A}" type="datetime1">
              <a:rPr lang="en-US" altLang="en-US" smtClean="0"/>
              <a:t>1/25/2025</a:t>
            </a:fld>
            <a:endParaRPr lang="en-US" altLang="en-US"/>
          </a:p>
        </p:txBody>
      </p:sp>
      <p:sp>
        <p:nvSpPr>
          <p:cNvPr id="19461" name="Slide Number Placeholder 4">
            <a:extLst>
              <a:ext uri="{FF2B5EF4-FFF2-40B4-BE49-F238E27FC236}">
                <a16:creationId xmlns:a16="http://schemas.microsoft.com/office/drawing/2014/main" id="{0AE08C81-E721-49AE-BD44-059D8C502FEC}"/>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E2C029-2995-4A23-A8D3-36C43FA20949}" type="slidenum">
              <a:rPr lang="en-US" altLang="en-US"/>
              <a:pPr eaLnBrk="1" hangingPunct="1"/>
              <a:t>19</a:t>
            </a:fld>
            <a:endParaRPr lang="en-US" altLang="en-US"/>
          </a:p>
        </p:txBody>
      </p:sp>
    </p:spTree>
    <p:extLst>
      <p:ext uri="{BB962C8B-B14F-4D97-AF65-F5344CB8AC3E}">
        <p14:creationId xmlns:p14="http://schemas.microsoft.com/office/powerpoint/2010/main" val="1547967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981200" y="0"/>
            <a:ext cx="8229600" cy="1143000"/>
          </a:xfrm>
        </p:spPr>
        <p:txBody>
          <a:bodyPr/>
          <a:lstStyle/>
          <a:p>
            <a:r>
              <a:rPr lang="en-US" altLang="en-US"/>
              <a:t>A Different Perspective</a:t>
            </a:r>
          </a:p>
        </p:txBody>
      </p:sp>
      <p:sp>
        <p:nvSpPr>
          <p:cNvPr id="4099" name="Content Placeholder 2"/>
          <p:cNvSpPr>
            <a:spLocks noGrp="1"/>
          </p:cNvSpPr>
          <p:nvPr>
            <p:ph idx="1"/>
          </p:nvPr>
        </p:nvSpPr>
        <p:spPr>
          <a:xfrm>
            <a:off x="1981200" y="1036638"/>
            <a:ext cx="8229600" cy="5059362"/>
          </a:xfrm>
        </p:spPr>
        <p:txBody>
          <a:bodyPr/>
          <a:lstStyle/>
          <a:p>
            <a:r>
              <a:rPr lang="en-US" altLang="en-US" sz="1800" dirty="0"/>
              <a:t>Mathematical biology</a:t>
            </a:r>
          </a:p>
          <a:p>
            <a:pPr lvl="1"/>
            <a:r>
              <a:rPr lang="en-US" altLang="en-US" sz="1600" dirty="0"/>
              <a:t>5 decades of modeling various biological phenomena</a:t>
            </a:r>
          </a:p>
          <a:p>
            <a:pPr lvl="2"/>
            <a:r>
              <a:rPr lang="en-US" altLang="en-US" sz="1400" dirty="0"/>
              <a:t>Enzymatic mechanisms of DNA replication fidelity</a:t>
            </a:r>
            <a:r>
              <a:rPr lang="en-US" altLang="en-US" sz="1200" dirty="0"/>
              <a:t> </a:t>
            </a:r>
          </a:p>
          <a:p>
            <a:pPr lvl="2"/>
            <a:r>
              <a:rPr lang="en-US" altLang="en-US" sz="1400" b="1" dirty="0"/>
              <a:t>Carcinogenesis</a:t>
            </a:r>
          </a:p>
          <a:p>
            <a:pPr lvl="2"/>
            <a:r>
              <a:rPr lang="en-US" altLang="en-US" sz="1400" b="1" dirty="0"/>
              <a:t>Treatment sequences in oncology</a:t>
            </a:r>
          </a:p>
          <a:p>
            <a:pPr lvl="2"/>
            <a:r>
              <a:rPr lang="en-US" altLang="en-US" sz="1400" b="1" dirty="0"/>
              <a:t>Optimizing oncology clinical trial designs</a:t>
            </a:r>
          </a:p>
          <a:p>
            <a:r>
              <a:rPr lang="en-US" altLang="en-US" sz="1800" dirty="0"/>
              <a:t>Cancer therapy development</a:t>
            </a:r>
          </a:p>
          <a:p>
            <a:pPr lvl="1"/>
            <a:r>
              <a:rPr lang="en-US" altLang="en-US" sz="1600" dirty="0"/>
              <a:t>23 therapies first in man</a:t>
            </a:r>
          </a:p>
          <a:p>
            <a:pPr lvl="1"/>
            <a:r>
              <a:rPr lang="en-US" altLang="en-US" sz="1600" dirty="0"/>
              <a:t>5 therapies advanced to late development</a:t>
            </a:r>
          </a:p>
          <a:p>
            <a:pPr lvl="1"/>
            <a:r>
              <a:rPr lang="en-US" altLang="en-US" sz="1600" dirty="0"/>
              <a:t>2 therapies approved:</a:t>
            </a:r>
          </a:p>
          <a:p>
            <a:pPr lvl="2"/>
            <a:r>
              <a:rPr lang="en-US" altLang="en-US" sz="1400" dirty="0" err="1"/>
              <a:t>Topotecan</a:t>
            </a:r>
            <a:r>
              <a:rPr lang="en-US" altLang="en-US" sz="1400" dirty="0"/>
              <a:t> for small cell lung cancer</a:t>
            </a:r>
          </a:p>
          <a:p>
            <a:pPr lvl="2"/>
            <a:r>
              <a:rPr lang="en-US" altLang="en-US" sz="1400" dirty="0" err="1"/>
              <a:t>Bicalutamide</a:t>
            </a:r>
            <a:r>
              <a:rPr lang="en-US" altLang="en-US" sz="1400" dirty="0"/>
              <a:t> for adjuvant therapy of prostate cancer</a:t>
            </a:r>
          </a:p>
          <a:p>
            <a:pPr lvl="1"/>
            <a:r>
              <a:rPr lang="en-US" altLang="en-US" sz="1600" dirty="0"/>
              <a:t>Small and large molecules targeting</a:t>
            </a:r>
          </a:p>
          <a:p>
            <a:pPr lvl="2"/>
            <a:r>
              <a:rPr lang="en-US" altLang="en-US" sz="1400" dirty="0"/>
              <a:t>Signal transduction</a:t>
            </a:r>
          </a:p>
          <a:p>
            <a:pPr lvl="2"/>
            <a:r>
              <a:rPr lang="en-US" altLang="en-US" sz="1400" dirty="0"/>
              <a:t>Repair</a:t>
            </a:r>
          </a:p>
          <a:p>
            <a:pPr lvl="2"/>
            <a:r>
              <a:rPr lang="en-US" altLang="en-US" sz="1400" dirty="0"/>
              <a:t>Angiogenesis</a:t>
            </a:r>
          </a:p>
          <a:p>
            <a:pPr lvl="2"/>
            <a:r>
              <a:rPr lang="en-US" altLang="en-US" sz="1400" dirty="0"/>
              <a:t>Developmental pathways</a:t>
            </a:r>
          </a:p>
          <a:p>
            <a:pPr lvl="1"/>
            <a:r>
              <a:rPr lang="en-US" altLang="en-US" sz="1600" dirty="0"/>
              <a:t>DNA vaccines, </a:t>
            </a:r>
            <a:r>
              <a:rPr lang="en-US" altLang="en-US" sz="1600" dirty="0" err="1"/>
              <a:t>immunoliposomes</a:t>
            </a:r>
            <a:r>
              <a:rPr lang="en-US" altLang="en-US" sz="1600" dirty="0"/>
              <a:t>, antibody-drug conjugates</a:t>
            </a:r>
          </a:p>
        </p:txBody>
      </p:sp>
      <p:sp>
        <p:nvSpPr>
          <p:cNvPr id="4100"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5B59D6C-292F-4878-B7AD-912F600B8E98}" type="datetime1">
              <a:rPr lang="en-US" altLang="en-US" sz="1400" smtClean="0"/>
              <a:t>1/25/2025</a:t>
            </a:fld>
            <a:endParaRPr lang="en-US" altLang="en-US" sz="1400"/>
          </a:p>
        </p:txBody>
      </p:sp>
      <p:sp>
        <p:nvSpPr>
          <p:cNvPr id="4101" name="Slide Number Placehold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3FE497F-B8CD-4A35-BBD6-9A220267AD51}" type="slidenum">
              <a:rPr lang="en-US" altLang="en-US" sz="1400"/>
              <a:pPr eaLnBrk="1" hangingPunct="1">
                <a:spcBef>
                  <a:spcPct val="0"/>
                </a:spcBef>
                <a:buFontTx/>
                <a:buNone/>
              </a:pPr>
              <a:t>2</a:t>
            </a:fld>
            <a:endParaRPr lang="en-US" altLang="en-US" sz="1400"/>
          </a:p>
        </p:txBody>
      </p:sp>
      <p:pic>
        <p:nvPicPr>
          <p:cNvPr id="410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752601"/>
            <a:ext cx="27432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9AC4630-5F20-4F25-879B-6E42F8335285}" type="datetime1">
              <a:rPr lang="en-US" altLang="en-US" sz="1400" smtClean="0"/>
              <a:t>1/25/2025</a:t>
            </a:fld>
            <a:endParaRPr lang="en-US" altLang="en-US" sz="1400"/>
          </a:p>
        </p:txBody>
      </p:sp>
      <p:sp>
        <p:nvSpPr>
          <p:cNvPr id="28675"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B30E8F1A-3C81-496B-B63A-D2FEFBAC39DD}" type="slidenum">
              <a:rPr lang="en-US" altLang="en-US" sz="1400"/>
              <a:pPr eaLnBrk="1" hangingPunct="1">
                <a:spcBef>
                  <a:spcPct val="0"/>
                </a:spcBef>
                <a:buFontTx/>
                <a:buNone/>
              </a:pPr>
              <a:t>20</a:t>
            </a:fld>
            <a:endParaRPr lang="en-US" altLang="en-US" sz="1400"/>
          </a:p>
        </p:txBody>
      </p:sp>
      <p:sp>
        <p:nvSpPr>
          <p:cNvPr id="38916" name="Rectangle 2"/>
          <p:cNvSpPr>
            <a:spLocks noGrp="1" noChangeArrowheads="1"/>
          </p:cNvSpPr>
          <p:nvPr>
            <p:ph type="title"/>
          </p:nvPr>
        </p:nvSpPr>
        <p:spPr/>
        <p:txBody>
          <a:bodyPr>
            <a:normAutofit/>
          </a:bodyPr>
          <a:lstStyle/>
          <a:p>
            <a:pPr eaLnBrk="1" hangingPunct="1">
              <a:defRPr/>
            </a:pPr>
            <a:r>
              <a:rPr lang="en-US" altLang="en-US" sz="4000"/>
              <a:t>In Silico “Clinical Trial”: 3 million “patients”</a:t>
            </a:r>
          </a:p>
        </p:txBody>
      </p:sp>
      <p:sp>
        <p:nvSpPr>
          <p:cNvPr id="28677" name="Rectangle 3"/>
          <p:cNvSpPr>
            <a:spLocks noGrp="1" noChangeArrowheads="1"/>
          </p:cNvSpPr>
          <p:nvPr>
            <p:ph type="body" idx="1"/>
          </p:nvPr>
        </p:nvSpPr>
        <p:spPr/>
        <p:txBody>
          <a:bodyPr/>
          <a:lstStyle/>
          <a:p>
            <a:pPr eaLnBrk="1" hangingPunct="1"/>
            <a:endParaRPr lang="en-US" altLang="en-US"/>
          </a:p>
        </p:txBody>
      </p:sp>
      <p:pic>
        <p:nvPicPr>
          <p:cNvPr id="28678" name="Picture 4" descr="chen-hsiang and bob at national taiwan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1592264"/>
            <a:ext cx="6105525"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530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8BB66002-4547-4591-8E37-222240F8D01E}"/>
              </a:ext>
            </a:extLst>
          </p:cNvPr>
          <p:cNvSpPr>
            <a:spLocks noGrp="1"/>
          </p:cNvSpPr>
          <p:nvPr>
            <p:ph type="dt" sz="quarter" idx="10"/>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fld id="{1587C515-BA0F-4994-950E-09E63DDCC7CE}" type="datetime1">
              <a:rPr lang="en-US" smtClean="0"/>
              <a:t>1/25/2025</a:t>
            </a:fld>
            <a:endParaRPr lang="en-US"/>
          </a:p>
        </p:txBody>
      </p:sp>
      <p:sp>
        <p:nvSpPr>
          <p:cNvPr id="15363" name="Slide Number Placeholder 5">
            <a:extLst>
              <a:ext uri="{FF2B5EF4-FFF2-40B4-BE49-F238E27FC236}">
                <a16:creationId xmlns:a16="http://schemas.microsoft.com/office/drawing/2014/main" id="{26448FE1-3A36-458B-A397-9A54CB739D87}"/>
              </a:ext>
            </a:extLst>
          </p:cNvPr>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EF470B63-DEAB-4824-BD09-9928FC460DE3}" type="slidenum">
              <a:rPr lang="en-US" altLang="en-US" sz="1400">
                <a:ea typeface="ＭＳ Ｐゴシック" panose="020B0600070205080204" pitchFamily="34" charset="-128"/>
              </a:rPr>
              <a:pPr eaLnBrk="1" hangingPunct="1">
                <a:spcBef>
                  <a:spcPct val="0"/>
                </a:spcBef>
                <a:buFontTx/>
                <a:buNone/>
              </a:pPr>
              <a:t>21</a:t>
            </a:fld>
            <a:endParaRPr lang="en-US" altLang="en-US" sz="1400">
              <a:ea typeface="ＭＳ Ｐゴシック" panose="020B0600070205080204" pitchFamily="34" charset="-128"/>
            </a:endParaRPr>
          </a:p>
        </p:txBody>
      </p:sp>
      <p:sp>
        <p:nvSpPr>
          <p:cNvPr id="20484" name="Rectangle 2">
            <a:extLst>
              <a:ext uri="{FF2B5EF4-FFF2-40B4-BE49-F238E27FC236}">
                <a16:creationId xmlns:a16="http://schemas.microsoft.com/office/drawing/2014/main" id="{D8EBACEB-3369-405F-BDDB-DFEB83290F27}"/>
              </a:ext>
            </a:extLst>
          </p:cNvPr>
          <p:cNvSpPr>
            <a:spLocks noGrp="1" noChangeArrowheads="1"/>
          </p:cNvSpPr>
          <p:nvPr>
            <p:ph type="title"/>
          </p:nvPr>
        </p:nvSpPr>
        <p:spPr>
          <a:xfrm>
            <a:off x="1981200" y="-228600"/>
            <a:ext cx="8229600" cy="1112838"/>
          </a:xfrm>
        </p:spPr>
        <p:txBody>
          <a:bodyPr/>
          <a:lstStyle/>
          <a:p>
            <a:pPr eaLnBrk="1" hangingPunct="1"/>
            <a:r>
              <a:rPr lang="en-US" altLang="en-US"/>
              <a:t>Strategies</a:t>
            </a:r>
          </a:p>
        </p:txBody>
      </p:sp>
      <p:sp>
        <p:nvSpPr>
          <p:cNvPr id="20485" name="Rectangle 3">
            <a:extLst>
              <a:ext uri="{FF2B5EF4-FFF2-40B4-BE49-F238E27FC236}">
                <a16:creationId xmlns:a16="http://schemas.microsoft.com/office/drawing/2014/main" id="{2B2A291D-19E2-4464-BDFC-56ED8D9939E7}"/>
              </a:ext>
            </a:extLst>
          </p:cNvPr>
          <p:cNvSpPr>
            <a:spLocks noGrp="1" noChangeArrowheads="1"/>
          </p:cNvSpPr>
          <p:nvPr>
            <p:ph type="body" idx="1"/>
          </p:nvPr>
        </p:nvSpPr>
        <p:spPr>
          <a:xfrm>
            <a:off x="1981200" y="838200"/>
            <a:ext cx="8229600" cy="5257800"/>
          </a:xfrm>
        </p:spPr>
        <p:txBody>
          <a:bodyPr/>
          <a:lstStyle/>
          <a:p>
            <a:pPr eaLnBrk="1" hangingPunct="1"/>
            <a:r>
              <a:rPr lang="en-US" altLang="en-US" sz="2000" dirty="0"/>
              <a:t>A </a:t>
            </a:r>
            <a:r>
              <a:rPr lang="en-US" altLang="en-US" sz="2000" b="1" dirty="0"/>
              <a:t>strategy </a:t>
            </a:r>
            <a:r>
              <a:rPr lang="en-US" altLang="en-US" sz="2000" dirty="0"/>
              <a:t>is a data-driven method for planning a sequence of therapies</a:t>
            </a:r>
          </a:p>
          <a:p>
            <a:pPr lvl="1" eaLnBrk="1" hangingPunct="1"/>
            <a:r>
              <a:rPr lang="en-US" altLang="en-US" sz="1800" dirty="0"/>
              <a:t>When to treat with a combination and when to treat with sequential monotherapy</a:t>
            </a:r>
          </a:p>
          <a:p>
            <a:pPr lvl="1" eaLnBrk="1" hangingPunct="1"/>
            <a:r>
              <a:rPr lang="en-US" altLang="en-US" sz="1800" dirty="0"/>
              <a:t>When to change therapies</a:t>
            </a:r>
          </a:p>
          <a:p>
            <a:pPr eaLnBrk="1" hangingPunct="1"/>
            <a:r>
              <a:rPr lang="en-US" altLang="en-US" sz="2000" b="1" dirty="0"/>
              <a:t>An HPC simulation compared 6 strategies</a:t>
            </a:r>
          </a:p>
          <a:p>
            <a:pPr lvl="1" eaLnBrk="1" hangingPunct="1"/>
            <a:r>
              <a:rPr lang="en-US" altLang="en-US" sz="1800" b="1" dirty="0"/>
              <a:t>Current precision medicine strategies</a:t>
            </a:r>
            <a:r>
              <a:rPr lang="en-US" altLang="en-US" sz="1800" dirty="0"/>
              <a:t>: the patient is treated with the best drug for the observed predominant cell type and switched to the alternative drug upon tumor progression or relapse.</a:t>
            </a:r>
          </a:p>
          <a:p>
            <a:pPr lvl="2" eaLnBrk="1" hangingPunct="1"/>
            <a:r>
              <a:rPr lang="en-US" altLang="en-US" sz="1400" b="1" dirty="0"/>
              <a:t>note: each “drug” may itself be a combination designed to kill a single </a:t>
            </a:r>
            <a:r>
              <a:rPr lang="en-US" altLang="en-US" sz="1400" b="1" dirty="0" err="1"/>
              <a:t>subclone</a:t>
            </a:r>
            <a:endParaRPr lang="en-US" altLang="en-US" sz="1400" dirty="0"/>
          </a:p>
          <a:p>
            <a:pPr lvl="1" eaLnBrk="1" hangingPunct="1"/>
            <a:r>
              <a:rPr lang="en-US" altLang="en-US" sz="1800" b="1" dirty="0"/>
              <a:t>DPM strategies:</a:t>
            </a:r>
          </a:p>
          <a:p>
            <a:pPr lvl="2" eaLnBrk="1" hangingPunct="1"/>
            <a:r>
              <a:rPr lang="en-US" altLang="en-US" sz="1600" dirty="0"/>
              <a:t>Used the evolutionary model to predict the total cell number and the likelihood of forming an incurable cell at the next 45 day </a:t>
            </a:r>
            <a:r>
              <a:rPr lang="en-US" altLang="en-US" sz="1600" dirty="0" err="1"/>
              <a:t>timepoint</a:t>
            </a:r>
            <a:endParaRPr lang="en-US" altLang="en-US" sz="1600" dirty="0"/>
          </a:p>
          <a:p>
            <a:pPr lvl="2" eaLnBrk="1" hangingPunct="1"/>
            <a:r>
              <a:rPr lang="en-US" altLang="en-US" sz="1600" dirty="0"/>
              <a:t>Gave therapy that minimized either total cell number or incurable cell likelihood</a:t>
            </a:r>
          </a:p>
          <a:p>
            <a:pPr lvl="2" eaLnBrk="1" hangingPunct="1"/>
            <a:r>
              <a:rPr lang="en-US" altLang="en-US" sz="1600" dirty="0"/>
              <a:t>Differed in method of prioritizing total cell number vs incurable cells </a:t>
            </a:r>
          </a:p>
        </p:txBody>
      </p:sp>
    </p:spTree>
    <p:extLst>
      <p:ext uri="{BB962C8B-B14F-4D97-AF65-F5344CB8AC3E}">
        <p14:creationId xmlns:p14="http://schemas.microsoft.com/office/powerpoint/2010/main" val="4244265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1F04FF1D-0C81-4F1C-9FA3-D4D0A80A95B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5150D9C4-0589-4933-AB24-A175A5224022}" type="datetime1">
              <a:rPr lang="en-US" altLang="en-US" sz="1400" smtClean="0"/>
              <a:t>1/25/2025</a:t>
            </a:fld>
            <a:endParaRPr lang="en-US" altLang="en-US" sz="1400"/>
          </a:p>
        </p:txBody>
      </p:sp>
      <p:sp>
        <p:nvSpPr>
          <p:cNvPr id="22531" name="Slide Number Placeholder 5">
            <a:extLst>
              <a:ext uri="{FF2B5EF4-FFF2-40B4-BE49-F238E27FC236}">
                <a16:creationId xmlns:a16="http://schemas.microsoft.com/office/drawing/2014/main" id="{D38618D7-96A1-4688-9980-F2103B4EEE3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06D7C5A-99E5-4289-A91E-B9FE086DB448}" type="slidenum">
              <a:rPr lang="en-US" altLang="en-US" sz="1400"/>
              <a:pPr eaLnBrk="1" hangingPunct="1">
                <a:spcBef>
                  <a:spcPct val="0"/>
                </a:spcBef>
                <a:buFontTx/>
                <a:buNone/>
              </a:pPr>
              <a:t>22</a:t>
            </a:fld>
            <a:endParaRPr lang="en-US" altLang="en-US" sz="1400"/>
          </a:p>
        </p:txBody>
      </p:sp>
      <p:sp>
        <p:nvSpPr>
          <p:cNvPr id="39940" name="Rectangle 2">
            <a:extLst>
              <a:ext uri="{FF2B5EF4-FFF2-40B4-BE49-F238E27FC236}">
                <a16:creationId xmlns:a16="http://schemas.microsoft.com/office/drawing/2014/main" id="{0DB2CF6D-9CC4-4D83-9863-E9213EE30B29}"/>
              </a:ext>
            </a:extLst>
          </p:cNvPr>
          <p:cNvSpPr>
            <a:spLocks noGrp="1" noChangeArrowheads="1"/>
          </p:cNvSpPr>
          <p:nvPr>
            <p:ph type="title"/>
          </p:nvPr>
        </p:nvSpPr>
        <p:spPr>
          <a:xfrm>
            <a:off x="1981200" y="304800"/>
            <a:ext cx="8229600" cy="1143000"/>
          </a:xfrm>
        </p:spPr>
        <p:txBody>
          <a:bodyPr>
            <a:normAutofit fontScale="90000"/>
          </a:bodyPr>
          <a:lstStyle/>
          <a:p>
            <a:pPr eaLnBrk="1" hangingPunct="1">
              <a:defRPr/>
            </a:pPr>
            <a:r>
              <a:rPr lang="en-US" altLang="en-US" sz="3600"/>
              <a:t>Examined 30 million parameter configurations encompassing:</a:t>
            </a:r>
            <a:r>
              <a:rPr lang="en-US" altLang="en-US" sz="4000"/>
              <a:t> </a:t>
            </a:r>
          </a:p>
        </p:txBody>
      </p:sp>
      <p:sp>
        <p:nvSpPr>
          <p:cNvPr id="22533" name="Rectangle 3">
            <a:extLst>
              <a:ext uri="{FF2B5EF4-FFF2-40B4-BE49-F238E27FC236}">
                <a16:creationId xmlns:a16="http://schemas.microsoft.com/office/drawing/2014/main" id="{073BE7D6-E45B-493D-8257-BE7388B4B4B5}"/>
              </a:ext>
            </a:extLst>
          </p:cNvPr>
          <p:cNvSpPr>
            <a:spLocks noGrp="1" noChangeArrowheads="1"/>
          </p:cNvSpPr>
          <p:nvPr>
            <p:ph type="body" idx="1"/>
          </p:nvPr>
        </p:nvSpPr>
        <p:spPr>
          <a:xfrm>
            <a:off x="1981200" y="1630363"/>
            <a:ext cx="8229600" cy="4525962"/>
          </a:xfrm>
        </p:spPr>
        <p:txBody>
          <a:bodyPr/>
          <a:lstStyle/>
          <a:p>
            <a:pPr eaLnBrk="1" hangingPunct="1"/>
            <a:r>
              <a:rPr lang="en-US" altLang="en-US" sz="2800"/>
              <a:t>Different initial populations</a:t>
            </a:r>
          </a:p>
          <a:p>
            <a:pPr eaLnBrk="1" hangingPunct="1"/>
            <a:r>
              <a:rPr lang="en-US" altLang="en-US" sz="2800"/>
              <a:t>Different growth rates</a:t>
            </a:r>
          </a:p>
          <a:p>
            <a:pPr eaLnBrk="1" hangingPunct="1"/>
            <a:r>
              <a:rPr lang="en-US" altLang="en-US" sz="2800"/>
              <a:t>Different transition rates</a:t>
            </a:r>
          </a:p>
          <a:p>
            <a:pPr eaLnBrk="1" hangingPunct="1"/>
            <a:r>
              <a:rPr lang="en-US" altLang="en-US" sz="2800"/>
              <a:t>Different levels of sensitivity and resistance to drugs</a:t>
            </a:r>
          </a:p>
          <a:p>
            <a:pPr eaLnBrk="1" hangingPunct="1">
              <a:buFontTx/>
              <a:buNone/>
            </a:pPr>
            <a:endParaRPr lang="en-US" altLang="en-US" sz="2800"/>
          </a:p>
          <a:p>
            <a:pPr lvl="1" eaLnBrk="1" hangingPunct="1"/>
            <a:endParaRPr lang="en-US" altLang="en-US" sz="2400"/>
          </a:p>
          <a:p>
            <a:pPr eaLnBrk="1" hangingPunct="1">
              <a:buFontTx/>
              <a:buNone/>
            </a:pPr>
            <a:endParaRPr lang="en-US" altLang="en-US" sz="2800"/>
          </a:p>
        </p:txBody>
      </p:sp>
    </p:spTree>
    <p:extLst>
      <p:ext uri="{BB962C8B-B14F-4D97-AF65-F5344CB8AC3E}">
        <p14:creationId xmlns:p14="http://schemas.microsoft.com/office/powerpoint/2010/main" val="45136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6A0EE26B-BCD2-4B38-9B29-34795874770B}" type="slidenum">
              <a:rPr lang="en-US" altLang="en-US" sz="1400"/>
              <a:pPr eaLnBrk="1" hangingPunct="1">
                <a:spcBef>
                  <a:spcPct val="0"/>
                </a:spcBef>
                <a:buFontTx/>
                <a:buNone/>
              </a:pPr>
              <a:t>23</a:t>
            </a:fld>
            <a:endParaRPr lang="en-US" altLang="en-US" sz="1400"/>
          </a:p>
        </p:txBody>
      </p:sp>
      <p:sp>
        <p:nvSpPr>
          <p:cNvPr id="36868" name="Rectangle 2"/>
          <p:cNvSpPr>
            <a:spLocks noGrp="1" noChangeArrowheads="1"/>
          </p:cNvSpPr>
          <p:nvPr>
            <p:ph type="title"/>
          </p:nvPr>
        </p:nvSpPr>
        <p:spPr/>
        <p:txBody>
          <a:bodyPr/>
          <a:lstStyle/>
          <a:p>
            <a:pPr eaLnBrk="1" hangingPunct="1"/>
            <a:r>
              <a:rPr lang="en-US" altLang="en-US" sz="4000"/>
              <a:t>Choosing the Parameter Ranges</a:t>
            </a:r>
          </a:p>
        </p:txBody>
      </p:sp>
      <p:sp>
        <p:nvSpPr>
          <p:cNvPr id="36869" name="Rectangle 3"/>
          <p:cNvSpPr>
            <a:spLocks noGrp="1" noChangeArrowheads="1"/>
          </p:cNvSpPr>
          <p:nvPr>
            <p:ph type="body" idx="1"/>
          </p:nvPr>
        </p:nvSpPr>
        <p:spPr/>
        <p:txBody>
          <a:bodyPr/>
          <a:lstStyle/>
          <a:p>
            <a:pPr eaLnBrk="1" hangingPunct="1"/>
            <a:r>
              <a:rPr lang="en-US" altLang="en-US" sz="2000"/>
              <a:t>Parameters varied over broad ranges to encompass all possibilities as found in the clinical and experimental literature</a:t>
            </a:r>
          </a:p>
          <a:p>
            <a:pPr lvl="1" eaLnBrk="1" hangingPunct="1"/>
            <a:r>
              <a:rPr lang="en-US" altLang="en-US" sz="1800"/>
              <a:t>Transition rates varied over 8 orders of magnitude</a:t>
            </a:r>
          </a:p>
          <a:p>
            <a:pPr lvl="1" eaLnBrk="1" hangingPunct="1"/>
            <a:r>
              <a:rPr lang="en-US" altLang="en-US" sz="1800"/>
              <a:t>Growth rates varied over 340 fold range</a:t>
            </a:r>
          </a:p>
          <a:p>
            <a:pPr eaLnBrk="1" hangingPunct="1"/>
            <a:r>
              <a:rPr lang="en-US" altLang="en-US" sz="2400"/>
              <a:t> </a:t>
            </a:r>
            <a:r>
              <a:rPr lang="en-US" altLang="en-US" sz="2000"/>
              <a:t>Possible parameter value combinations filtered by 2 criteria</a:t>
            </a:r>
          </a:p>
          <a:p>
            <a:pPr lvl="1" eaLnBrk="1" hangingPunct="1"/>
            <a:r>
              <a:rPr lang="en-US" altLang="en-US" sz="1800"/>
              <a:t>Must correspond to a strategic choice: both drugs must provide at least minimal efficacy</a:t>
            </a:r>
          </a:p>
          <a:p>
            <a:pPr lvl="1" eaLnBrk="1" hangingPunct="1"/>
            <a:r>
              <a:rPr lang="en-US" altLang="en-US" sz="1800"/>
              <a:t>Worst strategy must provide no more than 4 years survival time</a:t>
            </a:r>
          </a:p>
          <a:p>
            <a:pPr eaLnBrk="1" hangingPunct="1"/>
            <a:r>
              <a:rPr lang="en-US" altLang="en-US" sz="2000"/>
              <a:t>Chose over 3 million parameter combinations; explored them all</a:t>
            </a:r>
          </a:p>
          <a:p>
            <a:pPr eaLnBrk="1" hangingPunct="1"/>
            <a:r>
              <a:rPr lang="en-US" altLang="en-US" sz="2000" b="1"/>
              <a:t>Net result is sensitivity analysis across known tumor and therapy characteristics with strategic choices between 2 drugs and survival in the range of up to 4-5 years</a:t>
            </a:r>
          </a:p>
        </p:txBody>
      </p:sp>
    </p:spTree>
    <p:extLst>
      <p:ext uri="{BB962C8B-B14F-4D97-AF65-F5344CB8AC3E}">
        <p14:creationId xmlns:p14="http://schemas.microsoft.com/office/powerpoint/2010/main" val="175664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FD2815CF-5C1D-482D-ACD1-915657BCD95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3A890E8F-C48D-4040-8E73-19394375B1E8}" type="datetime1">
              <a:rPr lang="en-US" altLang="en-US" sz="1400" smtClean="0"/>
              <a:t>1/25/2025</a:t>
            </a:fld>
            <a:endParaRPr lang="en-US" altLang="en-US" sz="1400"/>
          </a:p>
        </p:txBody>
      </p:sp>
      <p:sp>
        <p:nvSpPr>
          <p:cNvPr id="23555" name="Slide Number Placeholder 5">
            <a:extLst>
              <a:ext uri="{FF2B5EF4-FFF2-40B4-BE49-F238E27FC236}">
                <a16:creationId xmlns:a16="http://schemas.microsoft.com/office/drawing/2014/main" id="{05C5EF24-E605-41D5-9B92-A26CAD14BDE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B6B5DD8-DA51-4827-8780-18693A12101D}" type="slidenum">
              <a:rPr lang="en-US" altLang="en-US" sz="1400"/>
              <a:pPr eaLnBrk="1" hangingPunct="1">
                <a:spcBef>
                  <a:spcPct val="0"/>
                </a:spcBef>
                <a:buFontTx/>
                <a:buNone/>
              </a:pPr>
              <a:t>24</a:t>
            </a:fld>
            <a:endParaRPr lang="en-US" altLang="en-US" sz="1400"/>
          </a:p>
        </p:txBody>
      </p:sp>
      <p:sp>
        <p:nvSpPr>
          <p:cNvPr id="43012" name="Rectangle 5">
            <a:extLst>
              <a:ext uri="{FF2B5EF4-FFF2-40B4-BE49-F238E27FC236}">
                <a16:creationId xmlns:a16="http://schemas.microsoft.com/office/drawing/2014/main" id="{C10EA92D-ECE7-4DE7-9A06-EF06B1E32CBB}"/>
              </a:ext>
            </a:extLst>
          </p:cNvPr>
          <p:cNvSpPr>
            <a:spLocks noGrp="1" noChangeArrowheads="1"/>
          </p:cNvSpPr>
          <p:nvPr>
            <p:ph type="title"/>
          </p:nvPr>
        </p:nvSpPr>
        <p:spPr/>
        <p:txBody>
          <a:bodyPr>
            <a:normAutofit/>
          </a:bodyPr>
          <a:lstStyle/>
          <a:p>
            <a:pPr eaLnBrk="1" hangingPunct="1">
              <a:defRPr/>
            </a:pPr>
            <a:r>
              <a:rPr lang="en-US" altLang="en-US" sz="3600"/>
              <a:t>Benefit of dynamic precision medicine is very general</a:t>
            </a:r>
          </a:p>
        </p:txBody>
      </p:sp>
      <p:sp>
        <p:nvSpPr>
          <p:cNvPr id="23557" name="Rectangle 6">
            <a:extLst>
              <a:ext uri="{FF2B5EF4-FFF2-40B4-BE49-F238E27FC236}">
                <a16:creationId xmlns:a16="http://schemas.microsoft.com/office/drawing/2014/main" id="{45445477-68FD-4CB2-A0F2-B38413D176B2}"/>
              </a:ext>
            </a:extLst>
          </p:cNvPr>
          <p:cNvSpPr>
            <a:spLocks noGrp="1" noChangeArrowheads="1"/>
          </p:cNvSpPr>
          <p:nvPr>
            <p:ph idx="1"/>
          </p:nvPr>
        </p:nvSpPr>
        <p:spPr/>
        <p:txBody>
          <a:bodyPr/>
          <a:lstStyle/>
          <a:p>
            <a:pPr eaLnBrk="1" hangingPunct="1"/>
            <a:endParaRPr lang="en-US" altLang="en-US"/>
          </a:p>
        </p:txBody>
      </p:sp>
      <p:pic>
        <p:nvPicPr>
          <p:cNvPr id="23558" name="Picture 7" descr="Figure 3">
            <a:extLst>
              <a:ext uri="{FF2B5EF4-FFF2-40B4-BE49-F238E27FC236}">
                <a16:creationId xmlns:a16="http://schemas.microsoft.com/office/drawing/2014/main" id="{2256119B-2720-4A32-9A0B-613263016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976" y="1905000"/>
            <a:ext cx="5813425"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91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EE4673E-DB5F-49BF-93E3-45119558E129}"/>
              </a:ext>
            </a:extLst>
          </p:cNvPr>
          <p:cNvSpPr>
            <a:spLocks noGrp="1"/>
          </p:cNvSpPr>
          <p:nvPr>
            <p:ph type="title"/>
          </p:nvPr>
        </p:nvSpPr>
        <p:spPr/>
        <p:txBody>
          <a:bodyPr/>
          <a:lstStyle/>
          <a:p>
            <a:r>
              <a:rPr lang="en-US" altLang="en-US"/>
              <a:t>Tactical lessons</a:t>
            </a:r>
          </a:p>
        </p:txBody>
      </p:sp>
      <p:sp>
        <p:nvSpPr>
          <p:cNvPr id="24579" name="Content Placeholder 2">
            <a:extLst>
              <a:ext uri="{FF2B5EF4-FFF2-40B4-BE49-F238E27FC236}">
                <a16:creationId xmlns:a16="http://schemas.microsoft.com/office/drawing/2014/main" id="{1E4A6350-846E-40B1-A6D6-E6692EDF3C12}"/>
              </a:ext>
            </a:extLst>
          </p:cNvPr>
          <p:cNvSpPr>
            <a:spLocks noGrp="1"/>
          </p:cNvSpPr>
          <p:nvPr>
            <p:ph idx="1"/>
          </p:nvPr>
        </p:nvSpPr>
        <p:spPr/>
        <p:txBody>
          <a:bodyPr/>
          <a:lstStyle/>
          <a:p>
            <a:r>
              <a:rPr lang="en-US" altLang="en-US" dirty="0"/>
              <a:t>Rare cells matter</a:t>
            </a:r>
          </a:p>
          <a:p>
            <a:r>
              <a:rPr lang="en-US" altLang="en-US" dirty="0" err="1"/>
              <a:t>Hypermutator</a:t>
            </a:r>
            <a:r>
              <a:rPr lang="en-US" altLang="en-US" dirty="0"/>
              <a:t> </a:t>
            </a:r>
            <a:r>
              <a:rPr lang="en-US" altLang="en-US" dirty="0" err="1"/>
              <a:t>subclones</a:t>
            </a:r>
            <a:r>
              <a:rPr lang="en-US" altLang="en-US" dirty="0"/>
              <a:t> are therapeutic priorities</a:t>
            </a:r>
          </a:p>
          <a:p>
            <a:r>
              <a:rPr lang="en-US" altLang="en-US" dirty="0"/>
              <a:t>Simultaneous combinations are important but not always the answer </a:t>
            </a:r>
          </a:p>
        </p:txBody>
      </p:sp>
      <p:sp>
        <p:nvSpPr>
          <p:cNvPr id="24580" name="Date Placeholder 3">
            <a:extLst>
              <a:ext uri="{FF2B5EF4-FFF2-40B4-BE49-F238E27FC236}">
                <a16:creationId xmlns:a16="http://schemas.microsoft.com/office/drawing/2014/main" id="{2BA11CD9-B2F4-4AF3-8513-22114E732904}"/>
              </a:ext>
            </a:extLst>
          </p:cNvPr>
          <p:cNvSpPr>
            <a:spLocks noGrp="1"/>
          </p:cNvSpPr>
          <p:nvPr>
            <p:ph type="dt" sz="quarter" idx="10"/>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94C64F-E52F-4189-819D-B88B12BAE686}" type="datetime1">
              <a:rPr lang="en-US" altLang="en-US" smtClean="0"/>
              <a:t>1/25/2025</a:t>
            </a:fld>
            <a:endParaRPr lang="en-US" altLang="en-US"/>
          </a:p>
        </p:txBody>
      </p:sp>
      <p:sp>
        <p:nvSpPr>
          <p:cNvPr id="24581" name="Slide Number Placeholder 4">
            <a:extLst>
              <a:ext uri="{FF2B5EF4-FFF2-40B4-BE49-F238E27FC236}">
                <a16:creationId xmlns:a16="http://schemas.microsoft.com/office/drawing/2014/main" id="{DCCAD2BE-24F2-4A2E-83DE-4197EE0D1C5B}"/>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588597-6554-4E25-9312-5E23829DCDE8}" type="slidenum">
              <a:rPr lang="en-US" altLang="en-US"/>
              <a:pPr eaLnBrk="1" hangingPunct="1"/>
              <a:t>25</a:t>
            </a:fld>
            <a:endParaRPr lang="en-US" altLang="en-US"/>
          </a:p>
        </p:txBody>
      </p:sp>
      <p:pic>
        <p:nvPicPr>
          <p:cNvPr id="6" name="Picture 4">
            <a:extLst>
              <a:ext uri="{FF2B5EF4-FFF2-40B4-BE49-F238E27FC236}">
                <a16:creationId xmlns:a16="http://schemas.microsoft.com/office/drawing/2014/main" id="{5276DE36-518C-4441-8BF2-AE910F9A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807619"/>
            <a:ext cx="5343525" cy="282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610600" y="4800600"/>
            <a:ext cx="2433358" cy="646331"/>
          </a:xfrm>
          <a:prstGeom prst="rect">
            <a:avLst/>
          </a:prstGeom>
          <a:noFill/>
        </p:spPr>
        <p:txBody>
          <a:bodyPr wrap="none" rtlCol="0">
            <a:spAutoFit/>
          </a:bodyPr>
          <a:lstStyle/>
          <a:p>
            <a:r>
              <a:rPr lang="en-US" dirty="0" err="1"/>
              <a:t>Yeang</a:t>
            </a:r>
            <a:r>
              <a:rPr lang="en-US" dirty="0"/>
              <a:t> and Beckman, </a:t>
            </a:r>
          </a:p>
          <a:p>
            <a:r>
              <a:rPr lang="en-US" dirty="0"/>
              <a:t>Biology Direct, 2016</a:t>
            </a:r>
          </a:p>
        </p:txBody>
      </p:sp>
    </p:spTree>
    <p:extLst>
      <p:ext uri="{BB962C8B-B14F-4D97-AF65-F5344CB8AC3E}">
        <p14:creationId xmlns:p14="http://schemas.microsoft.com/office/powerpoint/2010/main" val="3743243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Ongoing Laboratory Studies</a:t>
            </a:r>
          </a:p>
        </p:txBody>
      </p:sp>
      <p:sp>
        <p:nvSpPr>
          <p:cNvPr id="3" name="Content Placeholder 2"/>
          <p:cNvSpPr>
            <a:spLocks noGrp="1"/>
          </p:cNvSpPr>
          <p:nvPr>
            <p:ph idx="1"/>
          </p:nvPr>
        </p:nvSpPr>
        <p:spPr/>
        <p:txBody>
          <a:bodyPr/>
          <a:lstStyle/>
          <a:p>
            <a:r>
              <a:rPr lang="en-US" dirty="0" err="1"/>
              <a:t>Shaymaa</a:t>
            </a:r>
            <a:r>
              <a:rPr lang="en-US" dirty="0"/>
              <a:t> </a:t>
            </a:r>
            <a:r>
              <a:rPr lang="en-US" dirty="0" err="1"/>
              <a:t>Bahnassy</a:t>
            </a:r>
            <a:r>
              <a:rPr lang="en-US" dirty="0"/>
              <a:t>, Rebecca Riggins</a:t>
            </a:r>
          </a:p>
        </p:txBody>
      </p:sp>
      <p:sp>
        <p:nvSpPr>
          <p:cNvPr id="4" name="Date Placeholder 3"/>
          <p:cNvSpPr>
            <a:spLocks noGrp="1"/>
          </p:cNvSpPr>
          <p:nvPr>
            <p:ph type="dt" sz="half" idx="10"/>
          </p:nvPr>
        </p:nvSpPr>
        <p:spPr/>
        <p:txBody>
          <a:bodyPr/>
          <a:lstStyle/>
          <a:p>
            <a:pPr>
              <a:defRPr/>
            </a:pPr>
            <a:fld id="{C1943654-C6CD-44F9-AAFE-4A970432E0D6}"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26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2175906"/>
            <a:ext cx="2887096" cy="39200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141973"/>
            <a:ext cx="4169664" cy="3912535"/>
          </a:xfrm>
          <a:prstGeom prst="rect">
            <a:avLst/>
          </a:prstGeom>
        </p:spPr>
      </p:pic>
    </p:spTree>
    <p:extLst>
      <p:ext uri="{BB962C8B-B14F-4D97-AF65-F5344CB8AC3E}">
        <p14:creationId xmlns:p14="http://schemas.microsoft.com/office/powerpoint/2010/main" val="3650231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Hypermutators</a:t>
            </a:r>
            <a:r>
              <a:rPr lang="en-US" dirty="0"/>
              <a:t> Selected in Evolution of Resistance </a:t>
            </a:r>
            <a:r>
              <a:rPr lang="en-US" sz="3200" dirty="0"/>
              <a:t>(Riggins et al 2019)</a:t>
            </a:r>
            <a:endParaRPr lang="en-US" dirty="0"/>
          </a:p>
        </p:txBody>
      </p:sp>
      <p:sp>
        <p:nvSpPr>
          <p:cNvPr id="3" name="Content Placeholder 2"/>
          <p:cNvSpPr>
            <a:spLocks noGrp="1"/>
          </p:cNvSpPr>
          <p:nvPr>
            <p:ph idx="1"/>
          </p:nvPr>
        </p:nvSpPr>
        <p:spPr/>
        <p:txBody>
          <a:bodyPr/>
          <a:lstStyle/>
          <a:p>
            <a:r>
              <a:rPr lang="en-US" sz="2400" dirty="0" err="1"/>
              <a:t>Hypermutator</a:t>
            </a:r>
            <a:r>
              <a:rPr lang="en-US" sz="2400" dirty="0"/>
              <a:t> </a:t>
            </a:r>
            <a:r>
              <a:rPr lang="en-US" sz="2400" dirty="0" err="1"/>
              <a:t>subclones</a:t>
            </a:r>
            <a:r>
              <a:rPr lang="en-US" sz="2400" dirty="0"/>
              <a:t> expected due to random mutations in genes responsible for genome integrity</a:t>
            </a:r>
          </a:p>
          <a:p>
            <a:r>
              <a:rPr lang="en-US" sz="2400" dirty="0" err="1"/>
              <a:t>Hypermutator</a:t>
            </a:r>
            <a:r>
              <a:rPr lang="en-US" sz="2400" dirty="0"/>
              <a:t> </a:t>
            </a:r>
            <a:r>
              <a:rPr lang="en-US" sz="2400" dirty="0" err="1"/>
              <a:t>subclones</a:t>
            </a:r>
            <a:r>
              <a:rPr lang="en-US" sz="2400" dirty="0"/>
              <a:t> more likely to become resistant; enriched upon evolution of resistance</a:t>
            </a:r>
          </a:p>
          <a:p>
            <a:r>
              <a:rPr lang="en-US" sz="2400" dirty="0"/>
              <a:t>“</a:t>
            </a:r>
            <a:r>
              <a:rPr lang="en-US" sz="2400" dirty="0" err="1"/>
              <a:t>Hypermutator</a:t>
            </a:r>
            <a:r>
              <a:rPr lang="en-US" sz="2400" dirty="0"/>
              <a:t>” really refers to any type of genetic change</a:t>
            </a:r>
          </a:p>
          <a:p>
            <a:pPr lvl="1"/>
            <a:r>
              <a:rPr lang="en-US" sz="2000" dirty="0"/>
              <a:t>In this case, one resistant line had a higher mutation rate and the other a higher </a:t>
            </a:r>
            <a:r>
              <a:rPr lang="en-US" sz="2000" dirty="0" err="1"/>
              <a:t>indel</a:t>
            </a:r>
            <a:r>
              <a:rPr lang="en-US" sz="2000" dirty="0"/>
              <a:t> rate</a:t>
            </a:r>
          </a:p>
          <a:p>
            <a:pPr marL="457200" lvl="1" indent="0">
              <a:buNone/>
            </a:pPr>
            <a:endParaRPr lang="en-US" sz="2000" dirty="0"/>
          </a:p>
        </p:txBody>
      </p:sp>
      <p:sp>
        <p:nvSpPr>
          <p:cNvPr id="4" name="Date Placeholder 3"/>
          <p:cNvSpPr>
            <a:spLocks noGrp="1"/>
          </p:cNvSpPr>
          <p:nvPr>
            <p:ph type="dt" sz="half" idx="10"/>
          </p:nvPr>
        </p:nvSpPr>
        <p:spPr/>
        <p:txBody>
          <a:bodyPr/>
          <a:lstStyle/>
          <a:p>
            <a:pPr>
              <a:defRPr/>
            </a:pPr>
            <a:fld id="{CB6ABE89-181F-4985-964B-E2BECFC4A689}"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27</a:t>
            </a:fld>
            <a:endParaRPr lang="en-US"/>
          </a:p>
        </p:txBody>
      </p:sp>
      <p:pic>
        <p:nvPicPr>
          <p:cNvPr id="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31775" y="8556625"/>
            <a:ext cx="835342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2690805" y="4207886"/>
            <a:ext cx="6681795" cy="2116714"/>
          </a:xfrm>
          <a:prstGeom prst="rect">
            <a:avLst/>
          </a:prstGeom>
        </p:spPr>
      </p:pic>
      <p:sp>
        <p:nvSpPr>
          <p:cNvPr id="7" name="TextBox 6"/>
          <p:cNvSpPr txBox="1"/>
          <p:nvPr/>
        </p:nvSpPr>
        <p:spPr>
          <a:xfrm>
            <a:off x="10058400" y="4572000"/>
            <a:ext cx="1697901" cy="646331"/>
          </a:xfrm>
          <a:prstGeom prst="rect">
            <a:avLst/>
          </a:prstGeom>
          <a:noFill/>
        </p:spPr>
        <p:txBody>
          <a:bodyPr wrap="none" rtlCol="0">
            <a:spAutoFit/>
          </a:bodyPr>
          <a:lstStyle/>
          <a:p>
            <a:r>
              <a:rPr lang="en-US" dirty="0"/>
              <a:t>Riggins, </a:t>
            </a:r>
            <a:r>
              <a:rPr lang="en-US" dirty="0" err="1"/>
              <a:t>Podar</a:t>
            </a:r>
            <a:endParaRPr lang="en-US" dirty="0"/>
          </a:p>
          <a:p>
            <a:endParaRPr lang="en-US" dirty="0"/>
          </a:p>
        </p:txBody>
      </p:sp>
    </p:spTree>
    <p:extLst>
      <p:ext uri="{BB962C8B-B14F-4D97-AF65-F5344CB8AC3E}">
        <p14:creationId xmlns:p14="http://schemas.microsoft.com/office/powerpoint/2010/main" val="474691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0728" y="238663"/>
            <a:ext cx="11331101" cy="1035663"/>
          </a:xfrm>
        </p:spPr>
        <p:txBody>
          <a:bodyPr>
            <a:normAutofit fontScale="90000"/>
          </a:bodyPr>
          <a:lstStyle/>
          <a:p>
            <a:r>
              <a:rPr lang="en-US" dirty="0"/>
              <a:t>Testing Hypermutation in HER2+/ER+ Pre-Clinical Models – </a:t>
            </a:r>
            <a:r>
              <a:rPr lang="en-US" dirty="0">
                <a:solidFill>
                  <a:srgbClr val="ED1944"/>
                </a:solidFill>
              </a:rPr>
              <a:t>Duplex Sequencing</a:t>
            </a:r>
          </a:p>
        </p:txBody>
      </p:sp>
      <p:sp>
        <p:nvSpPr>
          <p:cNvPr id="9" name="Content Placeholder 8"/>
          <p:cNvSpPr>
            <a:spLocks noGrp="1"/>
          </p:cNvSpPr>
          <p:nvPr>
            <p:ph idx="1"/>
          </p:nvPr>
        </p:nvSpPr>
        <p:spPr>
          <a:xfrm>
            <a:off x="390729" y="1478607"/>
            <a:ext cx="5818760" cy="4172550"/>
          </a:xfrm>
        </p:spPr>
        <p:txBody>
          <a:bodyPr/>
          <a:lstStyle/>
          <a:p>
            <a:r>
              <a:rPr lang="en-US" dirty="0"/>
              <a:t>Polymerase capture panel</a:t>
            </a:r>
          </a:p>
          <a:p>
            <a:r>
              <a:rPr lang="en-US" dirty="0"/>
              <a:t>Predicted pathogenic mutations in POLD1 and POLE in MM361 LTED lines</a:t>
            </a:r>
          </a:p>
          <a:p>
            <a:r>
              <a:rPr lang="en-US" dirty="0"/>
              <a:t>Increased overall number, frequency of mutations in LTEDA</a:t>
            </a:r>
          </a:p>
          <a:p>
            <a:r>
              <a:rPr lang="en-US" dirty="0"/>
              <a:t>C&gt;A, C&gt;T (LTEDA), deletions (both)</a:t>
            </a:r>
          </a:p>
        </p:txBody>
      </p:sp>
      <p:sp>
        <p:nvSpPr>
          <p:cNvPr id="4" name="Slide Number Placeholder 3"/>
          <p:cNvSpPr>
            <a:spLocks noGrp="1"/>
          </p:cNvSpPr>
          <p:nvPr>
            <p:ph type="sldNum" sz="quarter" idx="12"/>
          </p:nvPr>
        </p:nvSpPr>
        <p:spPr/>
        <p:txBody>
          <a:bodyPr/>
          <a:lstStyle/>
          <a:p>
            <a:fld id="{B06EB83F-AB29-415B-9504-24F1CE633489}" type="slidenum">
              <a:rPr lang="en-US" smtClean="0"/>
              <a:pPr/>
              <a:t>28</a:t>
            </a:fld>
            <a:endParaRPr lang="en-US"/>
          </a:p>
        </p:txBody>
      </p:sp>
      <p:pic>
        <p:nvPicPr>
          <p:cNvPr id="5" name="Picture 4">
            <a:extLst>
              <a:ext uri="{FF2B5EF4-FFF2-40B4-BE49-F238E27FC236}">
                <a16:creationId xmlns:a16="http://schemas.microsoft.com/office/drawing/2014/main" id="{2BD6046B-9185-9943-B2B6-D289229265E4}"/>
              </a:ext>
            </a:extLst>
          </p:cNvPr>
          <p:cNvPicPr>
            <a:picLocks noChangeAspect="1"/>
          </p:cNvPicPr>
          <p:nvPr/>
        </p:nvPicPr>
        <p:blipFill>
          <a:blip r:embed="rId2"/>
          <a:stretch>
            <a:fillRect/>
          </a:stretch>
        </p:blipFill>
        <p:spPr>
          <a:xfrm>
            <a:off x="6209488" y="1607461"/>
            <a:ext cx="5512341" cy="4793339"/>
          </a:xfrm>
          <a:prstGeom prst="rect">
            <a:avLst/>
          </a:prstGeom>
        </p:spPr>
      </p:pic>
      <p:sp>
        <p:nvSpPr>
          <p:cNvPr id="6" name="TextBox 5">
            <a:extLst>
              <a:ext uri="{FF2B5EF4-FFF2-40B4-BE49-F238E27FC236}">
                <a16:creationId xmlns:a16="http://schemas.microsoft.com/office/drawing/2014/main" id="{1109CBC4-F610-9E45-B904-C761C3FCC61D}"/>
              </a:ext>
            </a:extLst>
          </p:cNvPr>
          <p:cNvSpPr txBox="1"/>
          <p:nvPr/>
        </p:nvSpPr>
        <p:spPr>
          <a:xfrm>
            <a:off x="1905000" y="6107668"/>
            <a:ext cx="4438711" cy="369332"/>
          </a:xfrm>
          <a:prstGeom prst="rect">
            <a:avLst/>
          </a:prstGeom>
          <a:noFill/>
        </p:spPr>
        <p:txBody>
          <a:bodyPr wrap="square" rtlCol="0">
            <a:spAutoFit/>
          </a:bodyPr>
          <a:lstStyle/>
          <a:p>
            <a:r>
              <a:rPr lang="en-US" dirty="0">
                <a:latin typeface="Adobe Garamond Pro" panose="02020502060506020403" pitchFamily="18" charset="77"/>
              </a:rPr>
              <a:t>Yasmin Dunn, Brendan </a:t>
            </a:r>
            <a:r>
              <a:rPr lang="en-US" dirty="0" err="1">
                <a:latin typeface="Adobe Garamond Pro" panose="02020502060506020403" pitchFamily="18" charset="77"/>
              </a:rPr>
              <a:t>Kohrn</a:t>
            </a:r>
            <a:r>
              <a:rPr lang="en-US" dirty="0">
                <a:latin typeface="Adobe Garamond Pro" panose="02020502060506020403" pitchFamily="18" charset="77"/>
              </a:rPr>
              <a:t>, Larry Loeb</a:t>
            </a:r>
          </a:p>
        </p:txBody>
      </p:sp>
      <p:sp>
        <p:nvSpPr>
          <p:cNvPr id="2" name="Date Placeholder 1"/>
          <p:cNvSpPr>
            <a:spLocks noGrp="1"/>
          </p:cNvSpPr>
          <p:nvPr>
            <p:ph type="dt" sz="half" idx="10"/>
          </p:nvPr>
        </p:nvSpPr>
        <p:spPr/>
        <p:txBody>
          <a:bodyPr/>
          <a:lstStyle/>
          <a:p>
            <a:pPr>
              <a:defRPr/>
            </a:pPr>
            <a:fld id="{67AE877E-24C1-4B26-9423-9FF2A0EFD28D}" type="datetime1">
              <a:rPr lang="en-US" smtClean="0"/>
              <a:t>1/25/2025</a:t>
            </a:fld>
            <a:endParaRPr lang="en-US"/>
          </a:p>
        </p:txBody>
      </p:sp>
    </p:spTree>
    <p:extLst>
      <p:ext uri="{BB962C8B-B14F-4D97-AF65-F5344CB8AC3E}">
        <p14:creationId xmlns:p14="http://schemas.microsoft.com/office/powerpoint/2010/main" val="3842778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Clinical Translation</a:t>
            </a:r>
          </a:p>
        </p:txBody>
      </p:sp>
      <p:sp>
        <p:nvSpPr>
          <p:cNvPr id="3" name="Content Placeholder 2"/>
          <p:cNvSpPr>
            <a:spLocks noGrp="1"/>
          </p:cNvSpPr>
          <p:nvPr>
            <p:ph idx="1"/>
          </p:nvPr>
        </p:nvSpPr>
        <p:spPr/>
        <p:txBody>
          <a:bodyPr/>
          <a:lstStyle/>
          <a:p>
            <a:r>
              <a:rPr lang="en-US" dirty="0"/>
              <a:t>Collaborators: Matt McCoy, Deepak Parashar, Wei He</a:t>
            </a:r>
          </a:p>
        </p:txBody>
      </p:sp>
      <p:sp>
        <p:nvSpPr>
          <p:cNvPr id="4" name="Date Placeholder 3"/>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29</a:t>
            </a:fld>
            <a:endParaRPr lang="en-US"/>
          </a:p>
        </p:txBody>
      </p:sp>
      <p:pic>
        <p:nvPicPr>
          <p:cNvPr id="7" name="Picture 6">
            <a:extLst>
              <a:ext uri="{FF2B5EF4-FFF2-40B4-BE49-F238E27FC236}">
                <a16:creationId xmlns:a16="http://schemas.microsoft.com/office/drawing/2014/main" id="{46A0F136-FEB5-2FB5-17C0-3825D0B1E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55520"/>
            <a:ext cx="3657600" cy="3657600"/>
          </a:xfrm>
          <a:prstGeom prst="rect">
            <a:avLst/>
          </a:prstGeom>
        </p:spPr>
      </p:pic>
      <p:pic>
        <p:nvPicPr>
          <p:cNvPr id="9" name="Picture 8">
            <a:extLst>
              <a:ext uri="{FF2B5EF4-FFF2-40B4-BE49-F238E27FC236}">
                <a16:creationId xmlns:a16="http://schemas.microsoft.com/office/drawing/2014/main" id="{AE5265BA-CDAD-A3F4-C945-741FED50A6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6716" y="2260092"/>
            <a:ext cx="3618484" cy="3622802"/>
          </a:xfrm>
          <a:prstGeom prst="rect">
            <a:avLst/>
          </a:prstGeom>
        </p:spPr>
      </p:pic>
      <p:pic>
        <p:nvPicPr>
          <p:cNvPr id="6" name="Picture 5">
            <a:extLst>
              <a:ext uri="{FF2B5EF4-FFF2-40B4-BE49-F238E27FC236}">
                <a16:creationId xmlns:a16="http://schemas.microsoft.com/office/drawing/2014/main" id="{577710FF-5ECC-4182-B5C5-FE61F2151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3890" y="2240280"/>
            <a:ext cx="2708910" cy="4389120"/>
          </a:xfrm>
          <a:prstGeom prst="rect">
            <a:avLst/>
          </a:prstGeom>
        </p:spPr>
      </p:pic>
    </p:spTree>
    <p:extLst>
      <p:ext uri="{BB962C8B-B14F-4D97-AF65-F5344CB8AC3E}">
        <p14:creationId xmlns:p14="http://schemas.microsoft.com/office/powerpoint/2010/main" val="322209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09600" y="1371600"/>
            <a:ext cx="10972800" cy="4525963"/>
          </a:xfrm>
        </p:spPr>
        <p:txBody>
          <a:bodyPr/>
          <a:lstStyle/>
          <a:p>
            <a:r>
              <a:rPr lang="en-US" dirty="0"/>
              <a:t>Genetic instability in cancer and implications for drug resistance</a:t>
            </a:r>
          </a:p>
          <a:p>
            <a:r>
              <a:rPr lang="en-US" dirty="0"/>
              <a:t>Dynamic precision medicine, a new approach to precision cancer therapy</a:t>
            </a:r>
          </a:p>
          <a:p>
            <a:pPr lvl="1"/>
            <a:r>
              <a:rPr lang="en-US" dirty="0"/>
              <a:t>simulation studies</a:t>
            </a:r>
          </a:p>
          <a:p>
            <a:pPr lvl="1"/>
            <a:r>
              <a:rPr lang="en-US" dirty="0"/>
              <a:t>laboratory studies</a:t>
            </a:r>
          </a:p>
          <a:p>
            <a:pPr lvl="1"/>
            <a:r>
              <a:rPr lang="en-US" dirty="0"/>
              <a:t>challenges and path to clinical translation</a:t>
            </a:r>
          </a:p>
          <a:p>
            <a:pPr lvl="1"/>
            <a:r>
              <a:rPr lang="en-US" dirty="0"/>
              <a:t>clinical study designs</a:t>
            </a:r>
          </a:p>
          <a:p>
            <a:r>
              <a:rPr lang="en-US" dirty="0"/>
              <a:t>Possible collaboration opportunities</a:t>
            </a:r>
          </a:p>
          <a:p>
            <a:pPr marL="457200" lvl="1" indent="0">
              <a:buNone/>
            </a:pPr>
            <a:endParaRPr lang="en-US" dirty="0"/>
          </a:p>
        </p:txBody>
      </p:sp>
      <p:sp>
        <p:nvSpPr>
          <p:cNvPr id="4" name="Date Placeholder 3"/>
          <p:cNvSpPr>
            <a:spLocks noGrp="1"/>
          </p:cNvSpPr>
          <p:nvPr>
            <p:ph type="dt" sz="half" idx="10"/>
          </p:nvPr>
        </p:nvSpPr>
        <p:spPr/>
        <p:txBody>
          <a:bodyPr/>
          <a:lstStyle/>
          <a:p>
            <a:pPr>
              <a:defRPr/>
            </a:pPr>
            <a:fld id="{8F53C2D1-72FC-4C4D-9EEE-A462D3A381C1}"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3</a:t>
            </a:fld>
            <a:endParaRPr lang="en-US"/>
          </a:p>
        </p:txBody>
      </p:sp>
    </p:spTree>
    <p:extLst>
      <p:ext uri="{BB962C8B-B14F-4D97-AF65-F5344CB8AC3E}">
        <p14:creationId xmlns:p14="http://schemas.microsoft.com/office/powerpoint/2010/main" val="2813603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Moves Matter the Most </a:t>
            </a:r>
            <a:r>
              <a:rPr lang="en-US" sz="3200" dirty="0"/>
              <a:t>(McCoy et al JCO PO in press 2025)</a:t>
            </a:r>
            <a:endParaRPr lang="en-US" dirty="0"/>
          </a:p>
        </p:txBody>
      </p:sp>
      <p:sp>
        <p:nvSpPr>
          <p:cNvPr id="3" name="Content Placeholder 2"/>
          <p:cNvSpPr>
            <a:spLocks noGrp="1"/>
          </p:cNvSpPr>
          <p:nvPr>
            <p:ph idx="1"/>
          </p:nvPr>
        </p:nvSpPr>
        <p:spPr>
          <a:xfrm>
            <a:off x="609600" y="1600201"/>
            <a:ext cx="11353800" cy="4525963"/>
          </a:xfrm>
        </p:spPr>
        <p:txBody>
          <a:bodyPr/>
          <a:lstStyle/>
          <a:p>
            <a:r>
              <a:rPr lang="en-US" sz="2400" dirty="0"/>
              <a:t>Comparison of DPM for 2 moves (trial DPM, blue) vs 40 moves (full DPM, green) vs standard PM (red)</a:t>
            </a:r>
          </a:p>
          <a:p>
            <a:r>
              <a:rPr lang="en-US" sz="2400" dirty="0"/>
              <a:t>If there is no difference between DPM recommendations and standard therapy recommendations in first two moves, the virtual patient will not benefit from DPM</a:t>
            </a:r>
          </a:p>
          <a:p>
            <a:r>
              <a:rPr lang="en-US" sz="2400" b="1" dirty="0"/>
              <a:t>Generalized evolutionary classifier for patient selection</a:t>
            </a:r>
          </a:p>
          <a:p>
            <a:pPr marL="0" indent="0">
              <a:buNone/>
            </a:pPr>
            <a:endParaRPr lang="en-US" dirty="0"/>
          </a:p>
        </p:txBody>
      </p:sp>
      <p:sp>
        <p:nvSpPr>
          <p:cNvPr id="4" name="Date Placeholder 3"/>
          <p:cNvSpPr>
            <a:spLocks noGrp="1"/>
          </p:cNvSpPr>
          <p:nvPr>
            <p:ph type="dt" sz="half" idx="10"/>
          </p:nvPr>
        </p:nvSpPr>
        <p:spPr/>
        <p:txBody>
          <a:bodyPr/>
          <a:lstStyle/>
          <a:p>
            <a:pPr>
              <a:defRPr/>
            </a:pPr>
            <a:fld id="{D0F654BE-AE51-4C6E-8C1F-BF6E1E32364B}"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30</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4098925"/>
            <a:ext cx="5943600" cy="1997075"/>
          </a:xfrm>
          <a:prstGeom prst="rect">
            <a:avLst/>
          </a:prstGeom>
          <a:noFill/>
        </p:spPr>
      </p:pic>
      <p:sp>
        <p:nvSpPr>
          <p:cNvPr id="7" name="TextBox 6"/>
          <p:cNvSpPr txBox="1"/>
          <p:nvPr/>
        </p:nvSpPr>
        <p:spPr>
          <a:xfrm>
            <a:off x="10058400" y="4648200"/>
            <a:ext cx="1981200" cy="1200329"/>
          </a:xfrm>
          <a:prstGeom prst="rect">
            <a:avLst/>
          </a:prstGeom>
          <a:noFill/>
        </p:spPr>
        <p:txBody>
          <a:bodyPr wrap="square" rtlCol="0">
            <a:spAutoFit/>
          </a:bodyPr>
          <a:lstStyle/>
          <a:p>
            <a:r>
              <a:rPr lang="en-US" dirty="0"/>
              <a:t>McCoy et </a:t>
            </a:r>
            <a:r>
              <a:rPr lang="en-US" dirty="0" err="1"/>
              <a:t>al,JCO</a:t>
            </a:r>
            <a:endParaRPr lang="en-US" dirty="0"/>
          </a:p>
          <a:p>
            <a:r>
              <a:rPr lang="en-US" dirty="0"/>
              <a:t>Precision Oncology, in press 2025</a:t>
            </a:r>
          </a:p>
        </p:txBody>
      </p:sp>
    </p:spTree>
    <p:extLst>
      <p:ext uri="{BB962C8B-B14F-4D97-AF65-F5344CB8AC3E}">
        <p14:creationId xmlns:p14="http://schemas.microsoft.com/office/powerpoint/2010/main" val="92299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Neoadjuvant (</a:t>
            </a:r>
            <a:r>
              <a:rPr lang="en-US" dirty="0" err="1"/>
              <a:t>Presurgical</a:t>
            </a:r>
            <a:r>
              <a:rPr lang="en-US" dirty="0"/>
              <a:t>) Setting Is a Promising Application for DPM</a:t>
            </a:r>
          </a:p>
        </p:txBody>
      </p:sp>
      <p:sp>
        <p:nvSpPr>
          <p:cNvPr id="3" name="Content Placeholder 2"/>
          <p:cNvSpPr>
            <a:spLocks noGrp="1"/>
          </p:cNvSpPr>
          <p:nvPr>
            <p:ph idx="1"/>
          </p:nvPr>
        </p:nvSpPr>
        <p:spPr/>
        <p:txBody>
          <a:bodyPr/>
          <a:lstStyle/>
          <a:p>
            <a:r>
              <a:rPr lang="en-US" sz="2800" dirty="0"/>
              <a:t>Natural setting for a clinical “window study” of 2 moves</a:t>
            </a:r>
          </a:p>
          <a:p>
            <a:r>
              <a:rPr lang="en-US" sz="2800" dirty="0"/>
              <a:t>Availability of tissue</a:t>
            </a:r>
          </a:p>
          <a:p>
            <a:r>
              <a:rPr lang="en-US" sz="2800" b="1" dirty="0"/>
              <a:t>Cost, tissue requirements, and patient inconvenience dramatically reduced</a:t>
            </a:r>
          </a:p>
          <a:p>
            <a:endParaRPr lang="en-US" sz="2800" b="1" dirty="0"/>
          </a:p>
          <a:p>
            <a:pPr marL="0" indent="0">
              <a:buNone/>
            </a:pPr>
            <a:r>
              <a:rPr lang="en-US" sz="2800" b="1" dirty="0"/>
              <a:t>High risk adjuvant (postsurgical) setting is also promising</a:t>
            </a:r>
          </a:p>
          <a:p>
            <a:r>
              <a:rPr lang="en-US" sz="2800" dirty="0"/>
              <a:t>Data from  neoadjuvant setting used to personalize 3 month adjuvant window</a:t>
            </a:r>
          </a:p>
          <a:p>
            <a:r>
              <a:rPr lang="en-US" sz="2800" dirty="0"/>
              <a:t>This paradigm allows time for pharmacology experiments on neoadjuvant tissue</a:t>
            </a:r>
          </a:p>
        </p:txBody>
      </p:sp>
      <p:sp>
        <p:nvSpPr>
          <p:cNvPr id="4" name="Date Placeholder 3"/>
          <p:cNvSpPr>
            <a:spLocks noGrp="1"/>
          </p:cNvSpPr>
          <p:nvPr>
            <p:ph type="dt" sz="half" idx="4294967295"/>
          </p:nvPr>
        </p:nvSpPr>
        <p:spPr>
          <a:xfrm>
            <a:off x="609600" y="6245225"/>
            <a:ext cx="2844800" cy="476250"/>
          </a:xfrm>
          <a:prstGeom prst="rect">
            <a:avLst/>
          </a:prstGeom>
        </p:spPr>
        <p:txBody>
          <a:bodyPr/>
          <a:lstStyle/>
          <a:p>
            <a:pPr>
              <a:defRPr/>
            </a:pPr>
            <a:fld id="{8158B200-6017-4EEC-A720-528CBEDC0454}"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31</a:t>
            </a:fld>
            <a:endParaRPr lang="en-US"/>
          </a:p>
        </p:txBody>
      </p:sp>
    </p:spTree>
    <p:extLst>
      <p:ext uri="{BB962C8B-B14F-4D97-AF65-F5344CB8AC3E}">
        <p14:creationId xmlns:p14="http://schemas.microsoft.com/office/powerpoint/2010/main" val="3636639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Requirements for DPM Adaptations</a:t>
            </a:r>
          </a:p>
        </p:txBody>
      </p:sp>
      <p:sp>
        <p:nvSpPr>
          <p:cNvPr id="3" name="Content Placeholder 2"/>
          <p:cNvSpPr>
            <a:spLocks noGrp="1"/>
          </p:cNvSpPr>
          <p:nvPr>
            <p:ph idx="1"/>
          </p:nvPr>
        </p:nvSpPr>
        <p:spPr>
          <a:xfrm>
            <a:off x="609600" y="1295400"/>
            <a:ext cx="10972800" cy="4525963"/>
          </a:xfrm>
        </p:spPr>
        <p:txBody>
          <a:bodyPr>
            <a:normAutofit/>
          </a:bodyPr>
          <a:lstStyle/>
          <a:p>
            <a:r>
              <a:rPr lang="en-US" sz="2400" dirty="0"/>
              <a:t>Ideally, at each time step, we would have the following </a:t>
            </a:r>
            <a:r>
              <a:rPr lang="en-US" sz="2400" b="1" dirty="0"/>
              <a:t>input parameters</a:t>
            </a:r>
            <a:r>
              <a:rPr lang="en-US" sz="2400" dirty="0"/>
              <a:t>:</a:t>
            </a:r>
          </a:p>
          <a:p>
            <a:pPr lvl="1"/>
            <a:r>
              <a:rPr lang="en-US" sz="2000" dirty="0"/>
              <a:t>High resolution data on prevalence of relevant </a:t>
            </a:r>
            <a:r>
              <a:rPr lang="en-US" sz="2000" dirty="0" err="1"/>
              <a:t>subclones</a:t>
            </a:r>
            <a:r>
              <a:rPr lang="en-US" sz="2000" dirty="0"/>
              <a:t> with differing sensitivity/resistance properties</a:t>
            </a:r>
          </a:p>
          <a:p>
            <a:pPr lvl="1"/>
            <a:r>
              <a:rPr lang="en-US" sz="2000" dirty="0"/>
              <a:t>Net growth rates of </a:t>
            </a:r>
            <a:r>
              <a:rPr lang="en-US" sz="2000" dirty="0" err="1"/>
              <a:t>subclones</a:t>
            </a:r>
            <a:r>
              <a:rPr lang="en-US" sz="2000" dirty="0"/>
              <a:t> in presence/absence of available therapies</a:t>
            </a:r>
          </a:p>
          <a:p>
            <a:pPr lvl="1"/>
            <a:r>
              <a:rPr lang="en-US" sz="2000" dirty="0"/>
              <a:t>Net mutation rates of relevant </a:t>
            </a:r>
            <a:r>
              <a:rPr lang="en-US" sz="2000" dirty="0" err="1"/>
              <a:t>subclones</a:t>
            </a:r>
            <a:endParaRPr lang="en-US" sz="2000" dirty="0"/>
          </a:p>
          <a:p>
            <a:r>
              <a:rPr lang="en-US" sz="2400" dirty="0"/>
              <a:t>Reality:</a:t>
            </a:r>
          </a:p>
          <a:p>
            <a:pPr lvl="1"/>
            <a:r>
              <a:rPr lang="en-US" sz="2000" dirty="0"/>
              <a:t>Sensitivity limitations of sequencing, worse in liquid biopsies</a:t>
            </a:r>
          </a:p>
          <a:p>
            <a:pPr lvl="1"/>
            <a:r>
              <a:rPr lang="en-US" sz="2000" dirty="0"/>
              <a:t>Cannot have serial direct biopsies except in liquid tumors</a:t>
            </a:r>
          </a:p>
          <a:p>
            <a:pPr lvl="1"/>
            <a:r>
              <a:rPr lang="en-US" sz="2000" dirty="0"/>
              <a:t>Functional significance of mutations often unknown</a:t>
            </a:r>
          </a:p>
          <a:p>
            <a:pPr lvl="1"/>
            <a:r>
              <a:rPr lang="en-US" sz="2000" dirty="0"/>
              <a:t>Circulating tumor DNA does not discern whether there are cells simultaneously holding multiple mutations of interest</a:t>
            </a:r>
            <a:endParaRPr lang="en-US" sz="2400" b="1" dirty="0"/>
          </a:p>
          <a:p>
            <a:pPr lvl="1"/>
            <a:endParaRPr lang="en-US" dirty="0"/>
          </a:p>
          <a:p>
            <a:pPr lvl="1"/>
            <a:endParaRPr lang="en-US" dirty="0"/>
          </a:p>
        </p:txBody>
      </p:sp>
      <p:sp>
        <p:nvSpPr>
          <p:cNvPr id="4" name="Date Placeholder 3"/>
          <p:cNvSpPr>
            <a:spLocks noGrp="1"/>
          </p:cNvSpPr>
          <p:nvPr>
            <p:ph type="dt" sz="half" idx="4294967295"/>
          </p:nvPr>
        </p:nvSpPr>
        <p:spPr>
          <a:xfrm>
            <a:off x="609600" y="6245225"/>
            <a:ext cx="2844800" cy="476250"/>
          </a:xfrm>
          <a:prstGeom prst="rect">
            <a:avLst/>
          </a:prstGeom>
        </p:spPr>
        <p:txBody>
          <a:bodyPr/>
          <a:lstStyle/>
          <a:p>
            <a:pPr>
              <a:defRPr/>
            </a:pPr>
            <a:fld id="{BDD94A2C-11A2-4D27-8761-7109CBE9CCFB}"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32</a:t>
            </a:fld>
            <a:endParaRPr lang="en-US"/>
          </a:p>
        </p:txBody>
      </p:sp>
    </p:spTree>
    <p:extLst>
      <p:ext uri="{BB962C8B-B14F-4D97-AF65-F5344CB8AC3E}">
        <p14:creationId xmlns:p14="http://schemas.microsoft.com/office/powerpoint/2010/main" val="1715400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Mis</a:t>
            </a:r>
            <a:r>
              <a:rPr lang="en-US" dirty="0"/>
              <a:t>-specification Simulations</a:t>
            </a:r>
          </a:p>
        </p:txBody>
      </p:sp>
      <p:sp>
        <p:nvSpPr>
          <p:cNvPr id="3" name="Content Placeholder 2"/>
          <p:cNvSpPr>
            <a:spLocks noGrp="1"/>
          </p:cNvSpPr>
          <p:nvPr>
            <p:ph idx="1"/>
          </p:nvPr>
        </p:nvSpPr>
        <p:spPr>
          <a:xfrm>
            <a:off x="609600" y="1295400"/>
            <a:ext cx="10972800" cy="4525963"/>
          </a:xfrm>
        </p:spPr>
        <p:txBody>
          <a:bodyPr/>
          <a:lstStyle/>
          <a:p>
            <a:r>
              <a:rPr lang="en-US" sz="2400" b="1" dirty="0"/>
              <a:t>How effective is DPM when input parameters assumed by the modeler are inaccurate due to insensitive, noisy, or missing data?</a:t>
            </a:r>
          </a:p>
          <a:p>
            <a:r>
              <a:rPr lang="en-US" sz="2400" dirty="0" err="1"/>
              <a:t>Mis</a:t>
            </a:r>
            <a:r>
              <a:rPr lang="en-US" sz="2400" dirty="0"/>
              <a:t>-specification simulations assume the doctor is given the wrong information for one or more of the input parameters, and makes decisions based on this wrong information</a:t>
            </a:r>
          </a:p>
          <a:p>
            <a:r>
              <a:rPr lang="en-US" sz="2400" dirty="0"/>
              <a:t>The system evolves according to the ground truth</a:t>
            </a:r>
          </a:p>
          <a:p>
            <a:r>
              <a:rPr lang="en-US" sz="2400" b="1" dirty="0"/>
              <a:t>Impact of wrong sensitivity to drug 2: Deepak Parashar</a:t>
            </a:r>
          </a:p>
          <a:p>
            <a:pPr lvl="1"/>
            <a:r>
              <a:rPr lang="en-US" sz="2000" dirty="0"/>
              <a:t>Over or underestimating the sensitivity to drug 2 30-fold reduces, but does not eliminate clinical benefit: hazard ratio increases from 0.45 to 0.65</a:t>
            </a:r>
          </a:p>
          <a:p>
            <a:r>
              <a:rPr lang="en-US" sz="2400" b="1" dirty="0"/>
              <a:t>Impact of limited sensitivity of detection of rare </a:t>
            </a:r>
            <a:r>
              <a:rPr lang="en-US" sz="2400" b="1" dirty="0" err="1"/>
              <a:t>subclones</a:t>
            </a:r>
            <a:r>
              <a:rPr lang="en-US" sz="2400" b="1" dirty="0"/>
              <a:t> </a:t>
            </a:r>
            <a:r>
              <a:rPr lang="en-US" sz="2400" dirty="0"/>
              <a:t>suggest values below LOD should be replaced with a theoretical pdf</a:t>
            </a:r>
          </a:p>
          <a:p>
            <a:pPr lvl="1"/>
            <a:endParaRPr lang="en-US" sz="2000" dirty="0"/>
          </a:p>
          <a:p>
            <a:pPr marL="457200" lvl="1" indent="0">
              <a:buNone/>
            </a:pPr>
            <a:r>
              <a:rPr lang="en-US" sz="2000" dirty="0"/>
              <a:t>Peter Mon, Wei He, Matt McCoy, Deepak </a:t>
            </a:r>
            <a:r>
              <a:rPr lang="en-US" sz="2000" dirty="0" err="1"/>
              <a:t>Parashar</a:t>
            </a:r>
            <a:endParaRPr lang="en-US" sz="2000" dirty="0"/>
          </a:p>
        </p:txBody>
      </p:sp>
      <p:sp>
        <p:nvSpPr>
          <p:cNvPr id="4" name="Date Placeholder 3"/>
          <p:cNvSpPr>
            <a:spLocks noGrp="1"/>
          </p:cNvSpPr>
          <p:nvPr>
            <p:ph type="dt" sz="half" idx="10"/>
          </p:nvPr>
        </p:nvSpPr>
        <p:spPr/>
        <p:txBody>
          <a:bodyPr/>
          <a:lstStyle/>
          <a:p>
            <a:pPr>
              <a:defRPr/>
            </a:pPr>
            <a:fld id="{BFCCC1AA-AD34-4491-A9A6-63CBFC0AF2C5}"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33</a:t>
            </a:fld>
            <a:endParaRPr lang="en-US"/>
          </a:p>
        </p:txBody>
      </p:sp>
    </p:spTree>
    <p:extLst>
      <p:ext uri="{BB962C8B-B14F-4D97-AF65-F5344CB8AC3E}">
        <p14:creationId xmlns:p14="http://schemas.microsoft.com/office/powerpoint/2010/main" val="162259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88587" y="6106615"/>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3" name="object 3"/>
          <p:cNvSpPr txBox="1"/>
          <p:nvPr/>
        </p:nvSpPr>
        <p:spPr>
          <a:xfrm>
            <a:off x="5276009" y="6094337"/>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6</a:t>
            </a:r>
            <a:endParaRPr sz="845">
              <a:latin typeface="Lucida Sans Unicode"/>
              <a:cs typeface="Lucida Sans Unicode"/>
            </a:endParaRPr>
          </a:p>
        </p:txBody>
      </p:sp>
      <p:sp>
        <p:nvSpPr>
          <p:cNvPr id="4" name="object 4"/>
          <p:cNvSpPr/>
          <p:nvPr/>
        </p:nvSpPr>
        <p:spPr>
          <a:xfrm>
            <a:off x="5204866" y="6172526"/>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5" name="object 5"/>
          <p:cNvGrpSpPr/>
          <p:nvPr/>
        </p:nvGrpSpPr>
        <p:grpSpPr>
          <a:xfrm>
            <a:off x="6244558" y="6098776"/>
            <a:ext cx="6130" cy="31800"/>
            <a:chOff x="10298271" y="10108156"/>
            <a:chExt cx="10160" cy="52705"/>
          </a:xfrm>
        </p:grpSpPr>
        <p:sp>
          <p:nvSpPr>
            <p:cNvPr id="6" name="object 6"/>
            <p:cNvSpPr/>
            <p:nvPr/>
          </p:nvSpPr>
          <p:spPr>
            <a:xfrm>
              <a:off x="10303351"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7" name="object 7"/>
            <p:cNvSpPr/>
            <p:nvPr/>
          </p:nvSpPr>
          <p:spPr>
            <a:xfrm>
              <a:off x="10303351"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8" name="object 8"/>
          <p:cNvSpPr txBox="1"/>
          <p:nvPr/>
        </p:nvSpPr>
        <p:spPr>
          <a:xfrm>
            <a:off x="6056840" y="6105173"/>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9" name="object 9"/>
          <p:cNvSpPr txBox="1"/>
          <p:nvPr/>
        </p:nvSpPr>
        <p:spPr>
          <a:xfrm>
            <a:off x="6344263" y="6092895"/>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5</a:t>
            </a:r>
            <a:endParaRPr sz="845">
              <a:latin typeface="Lucida Sans Unicode"/>
              <a:cs typeface="Lucida Sans Unicode"/>
            </a:endParaRPr>
          </a:p>
        </p:txBody>
      </p:sp>
      <p:sp>
        <p:nvSpPr>
          <p:cNvPr id="10" name="object 10"/>
          <p:cNvSpPr/>
          <p:nvPr/>
        </p:nvSpPr>
        <p:spPr>
          <a:xfrm>
            <a:off x="6273119" y="6171085"/>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11" name="object 11"/>
          <p:cNvGrpSpPr/>
          <p:nvPr/>
        </p:nvGrpSpPr>
        <p:grpSpPr>
          <a:xfrm>
            <a:off x="7312811" y="6098776"/>
            <a:ext cx="6130" cy="31800"/>
            <a:chOff x="12068802" y="10108156"/>
            <a:chExt cx="10160" cy="52705"/>
          </a:xfrm>
        </p:grpSpPr>
        <p:sp>
          <p:nvSpPr>
            <p:cNvPr id="12" name="object 12"/>
            <p:cNvSpPr/>
            <p:nvPr/>
          </p:nvSpPr>
          <p:spPr>
            <a:xfrm>
              <a:off x="12073882"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13" name="object 13"/>
            <p:cNvSpPr/>
            <p:nvPr/>
          </p:nvSpPr>
          <p:spPr>
            <a:xfrm>
              <a:off x="12073882"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14" name="object 14"/>
          <p:cNvSpPr txBox="1"/>
          <p:nvPr/>
        </p:nvSpPr>
        <p:spPr>
          <a:xfrm>
            <a:off x="7125095" y="6105173"/>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15" name="object 15"/>
          <p:cNvSpPr txBox="1"/>
          <p:nvPr/>
        </p:nvSpPr>
        <p:spPr>
          <a:xfrm>
            <a:off x="7412517" y="6092895"/>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4</a:t>
            </a:r>
            <a:endParaRPr sz="845">
              <a:latin typeface="Lucida Sans Unicode"/>
              <a:cs typeface="Lucida Sans Unicode"/>
            </a:endParaRPr>
          </a:p>
        </p:txBody>
      </p:sp>
      <p:sp>
        <p:nvSpPr>
          <p:cNvPr id="16" name="object 16"/>
          <p:cNvSpPr/>
          <p:nvPr/>
        </p:nvSpPr>
        <p:spPr>
          <a:xfrm>
            <a:off x="7341373" y="6171085"/>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17" name="object 17"/>
          <p:cNvGrpSpPr/>
          <p:nvPr/>
        </p:nvGrpSpPr>
        <p:grpSpPr>
          <a:xfrm>
            <a:off x="8381066" y="6098776"/>
            <a:ext cx="6130" cy="31800"/>
            <a:chOff x="13839335" y="10108156"/>
            <a:chExt cx="10160" cy="52705"/>
          </a:xfrm>
        </p:grpSpPr>
        <p:sp>
          <p:nvSpPr>
            <p:cNvPr id="18" name="object 18"/>
            <p:cNvSpPr/>
            <p:nvPr/>
          </p:nvSpPr>
          <p:spPr>
            <a:xfrm>
              <a:off x="13844415"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19" name="object 19"/>
            <p:cNvSpPr/>
            <p:nvPr/>
          </p:nvSpPr>
          <p:spPr>
            <a:xfrm>
              <a:off x="13844415"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20" name="object 20"/>
          <p:cNvSpPr txBox="1"/>
          <p:nvPr/>
        </p:nvSpPr>
        <p:spPr>
          <a:xfrm>
            <a:off x="8193348" y="6106615"/>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21" name="object 21"/>
          <p:cNvSpPr txBox="1"/>
          <p:nvPr/>
        </p:nvSpPr>
        <p:spPr>
          <a:xfrm>
            <a:off x="8480770" y="6094337"/>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3</a:t>
            </a:r>
            <a:endParaRPr sz="845">
              <a:latin typeface="Lucida Sans Unicode"/>
              <a:cs typeface="Lucida Sans Unicode"/>
            </a:endParaRPr>
          </a:p>
        </p:txBody>
      </p:sp>
      <p:sp>
        <p:nvSpPr>
          <p:cNvPr id="22" name="object 22"/>
          <p:cNvSpPr/>
          <p:nvPr/>
        </p:nvSpPr>
        <p:spPr>
          <a:xfrm>
            <a:off x="8409626" y="6172526"/>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23" name="object 23"/>
          <p:cNvGrpSpPr/>
          <p:nvPr/>
        </p:nvGrpSpPr>
        <p:grpSpPr>
          <a:xfrm>
            <a:off x="9449319" y="6098776"/>
            <a:ext cx="6130" cy="31800"/>
            <a:chOff x="15609865" y="10108156"/>
            <a:chExt cx="10160" cy="52705"/>
          </a:xfrm>
        </p:grpSpPr>
        <p:sp>
          <p:nvSpPr>
            <p:cNvPr id="24" name="object 24"/>
            <p:cNvSpPr/>
            <p:nvPr/>
          </p:nvSpPr>
          <p:spPr>
            <a:xfrm>
              <a:off x="15614945"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25" name="object 25"/>
            <p:cNvSpPr/>
            <p:nvPr/>
          </p:nvSpPr>
          <p:spPr>
            <a:xfrm>
              <a:off x="15614945"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26" name="object 26"/>
          <p:cNvSpPr txBox="1"/>
          <p:nvPr/>
        </p:nvSpPr>
        <p:spPr>
          <a:xfrm>
            <a:off x="9261602" y="6106615"/>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27" name="object 27"/>
          <p:cNvSpPr txBox="1"/>
          <p:nvPr/>
        </p:nvSpPr>
        <p:spPr>
          <a:xfrm>
            <a:off x="9549024" y="6094337"/>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2</a:t>
            </a:r>
            <a:endParaRPr sz="845">
              <a:latin typeface="Lucida Sans Unicode"/>
              <a:cs typeface="Lucida Sans Unicode"/>
            </a:endParaRPr>
          </a:p>
        </p:txBody>
      </p:sp>
      <p:sp>
        <p:nvSpPr>
          <p:cNvPr id="28" name="object 28"/>
          <p:cNvSpPr/>
          <p:nvPr/>
        </p:nvSpPr>
        <p:spPr>
          <a:xfrm>
            <a:off x="9477880" y="6172526"/>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29" name="object 29"/>
          <p:cNvGrpSpPr/>
          <p:nvPr/>
        </p:nvGrpSpPr>
        <p:grpSpPr>
          <a:xfrm>
            <a:off x="10517573" y="6098776"/>
            <a:ext cx="6130" cy="31800"/>
            <a:chOff x="17380398" y="10108156"/>
            <a:chExt cx="10160" cy="52705"/>
          </a:xfrm>
        </p:grpSpPr>
        <p:sp>
          <p:nvSpPr>
            <p:cNvPr id="30" name="object 30"/>
            <p:cNvSpPr/>
            <p:nvPr/>
          </p:nvSpPr>
          <p:spPr>
            <a:xfrm>
              <a:off x="17385478"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31" name="object 31"/>
            <p:cNvSpPr/>
            <p:nvPr/>
          </p:nvSpPr>
          <p:spPr>
            <a:xfrm>
              <a:off x="17385478"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32" name="object 32"/>
          <p:cNvSpPr txBox="1"/>
          <p:nvPr/>
        </p:nvSpPr>
        <p:spPr>
          <a:xfrm>
            <a:off x="10329855" y="6105173"/>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33" name="object 33"/>
          <p:cNvSpPr txBox="1"/>
          <p:nvPr/>
        </p:nvSpPr>
        <p:spPr>
          <a:xfrm>
            <a:off x="10617277" y="6092895"/>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1</a:t>
            </a:r>
            <a:endParaRPr sz="845">
              <a:latin typeface="Lucida Sans Unicode"/>
              <a:cs typeface="Lucida Sans Unicode"/>
            </a:endParaRPr>
          </a:p>
        </p:txBody>
      </p:sp>
      <p:sp>
        <p:nvSpPr>
          <p:cNvPr id="34" name="object 34"/>
          <p:cNvSpPr/>
          <p:nvPr/>
        </p:nvSpPr>
        <p:spPr>
          <a:xfrm>
            <a:off x="10546134" y="6171085"/>
            <a:ext cx="67431" cy="9195"/>
          </a:xfrm>
          <a:custGeom>
            <a:avLst/>
            <a:gdLst/>
            <a:ahLst/>
            <a:cxnLst/>
            <a:rect l="l" t="t" r="r" b="b"/>
            <a:pathLst>
              <a:path w="111759"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grpSp>
        <p:nvGrpSpPr>
          <p:cNvPr id="35" name="object 35"/>
          <p:cNvGrpSpPr/>
          <p:nvPr/>
        </p:nvGrpSpPr>
        <p:grpSpPr>
          <a:xfrm>
            <a:off x="1971543" y="6098776"/>
            <a:ext cx="6130" cy="31800"/>
            <a:chOff x="3216145" y="10108156"/>
            <a:chExt cx="10160" cy="52705"/>
          </a:xfrm>
        </p:grpSpPr>
        <p:sp>
          <p:nvSpPr>
            <p:cNvPr id="36" name="object 36"/>
            <p:cNvSpPr/>
            <p:nvPr/>
          </p:nvSpPr>
          <p:spPr>
            <a:xfrm>
              <a:off x="3221225" y="10113236"/>
              <a:ext cx="0" cy="42545"/>
            </a:xfrm>
            <a:custGeom>
              <a:avLst/>
              <a:gdLst/>
              <a:ahLst/>
              <a:cxnLst/>
              <a:rect l="l" t="t" r="r" b="b"/>
              <a:pathLst>
                <a:path h="42545">
                  <a:moveTo>
                    <a:pt x="0" y="0"/>
                  </a:moveTo>
                  <a:lnTo>
                    <a:pt x="0" y="42490"/>
                  </a:lnTo>
                </a:path>
              </a:pathLst>
            </a:custGeom>
            <a:solidFill>
              <a:srgbClr val="000000"/>
            </a:solidFill>
          </p:spPr>
          <p:txBody>
            <a:bodyPr wrap="square" lIns="0" tIns="0" rIns="0" bIns="0" rtlCol="0"/>
            <a:lstStyle/>
            <a:p>
              <a:endParaRPr/>
            </a:p>
          </p:txBody>
        </p:sp>
        <p:sp>
          <p:nvSpPr>
            <p:cNvPr id="37" name="object 37"/>
            <p:cNvSpPr/>
            <p:nvPr/>
          </p:nvSpPr>
          <p:spPr>
            <a:xfrm>
              <a:off x="3221225" y="10113236"/>
              <a:ext cx="0" cy="42545"/>
            </a:xfrm>
            <a:custGeom>
              <a:avLst/>
              <a:gdLst/>
              <a:ahLst/>
              <a:cxnLst/>
              <a:rect l="l" t="t" r="r" b="b"/>
              <a:pathLst>
                <a:path h="42545">
                  <a:moveTo>
                    <a:pt x="0" y="0"/>
                  </a:moveTo>
                  <a:lnTo>
                    <a:pt x="0" y="42490"/>
                  </a:lnTo>
                </a:path>
              </a:pathLst>
            </a:custGeom>
            <a:ln w="9712">
              <a:solidFill>
                <a:srgbClr val="000000"/>
              </a:solidFill>
            </a:ln>
          </p:spPr>
          <p:txBody>
            <a:bodyPr wrap="square" lIns="0" tIns="0" rIns="0" bIns="0" rtlCol="0"/>
            <a:lstStyle/>
            <a:p>
              <a:endParaRPr/>
            </a:p>
          </p:txBody>
        </p:sp>
      </p:grpSp>
      <p:sp>
        <p:nvSpPr>
          <p:cNvPr id="38" name="object 38"/>
          <p:cNvSpPr txBox="1"/>
          <p:nvPr/>
        </p:nvSpPr>
        <p:spPr>
          <a:xfrm>
            <a:off x="1783826" y="6106615"/>
            <a:ext cx="211104"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10</a:t>
            </a:r>
            <a:endParaRPr sz="1207">
              <a:latin typeface="Lucida Sans Unicode"/>
              <a:cs typeface="Lucida Sans Unicode"/>
            </a:endParaRPr>
          </a:p>
        </p:txBody>
      </p:sp>
      <p:sp>
        <p:nvSpPr>
          <p:cNvPr id="39" name="object 39"/>
          <p:cNvSpPr txBox="1"/>
          <p:nvPr/>
        </p:nvSpPr>
        <p:spPr>
          <a:xfrm>
            <a:off x="2071248" y="6094337"/>
            <a:ext cx="83905" cy="139320"/>
          </a:xfrm>
          <a:prstGeom prst="rect">
            <a:avLst/>
          </a:prstGeom>
        </p:spPr>
        <p:txBody>
          <a:bodyPr vert="horz" wrap="square" lIns="0" tIns="9195" rIns="0" bIns="0" rtlCol="0">
            <a:spAutoFit/>
          </a:bodyPr>
          <a:lstStyle/>
          <a:p>
            <a:pPr marL="7663">
              <a:spcBef>
                <a:spcPts val="72"/>
              </a:spcBef>
            </a:pPr>
            <a:r>
              <a:rPr sz="845" spc="3" dirty="0">
                <a:latin typeface="Lucida Sans Unicode"/>
                <a:cs typeface="Lucida Sans Unicode"/>
              </a:rPr>
              <a:t>9</a:t>
            </a:r>
            <a:endParaRPr sz="845">
              <a:latin typeface="Lucida Sans Unicode"/>
              <a:cs typeface="Lucida Sans Unicode"/>
            </a:endParaRPr>
          </a:p>
        </p:txBody>
      </p:sp>
      <p:sp>
        <p:nvSpPr>
          <p:cNvPr id="40" name="object 40"/>
          <p:cNvSpPr/>
          <p:nvPr/>
        </p:nvSpPr>
        <p:spPr>
          <a:xfrm>
            <a:off x="2000105" y="6172526"/>
            <a:ext cx="67431" cy="9195"/>
          </a:xfrm>
          <a:custGeom>
            <a:avLst/>
            <a:gdLst/>
            <a:ahLst/>
            <a:cxnLst/>
            <a:rect l="l" t="t" r="r" b="b"/>
            <a:pathLst>
              <a:path w="111760" h="15240">
                <a:moveTo>
                  <a:pt x="111716" y="0"/>
                </a:moveTo>
                <a:lnTo>
                  <a:pt x="0" y="0"/>
                </a:lnTo>
                <a:lnTo>
                  <a:pt x="0" y="14812"/>
                </a:lnTo>
                <a:lnTo>
                  <a:pt x="111716" y="14812"/>
                </a:lnTo>
                <a:lnTo>
                  <a:pt x="111716" y="0"/>
                </a:lnTo>
                <a:close/>
              </a:path>
            </a:pathLst>
          </a:custGeom>
          <a:solidFill>
            <a:srgbClr val="000000"/>
          </a:solidFill>
        </p:spPr>
        <p:txBody>
          <a:bodyPr wrap="square" lIns="0" tIns="0" rIns="0" bIns="0" rtlCol="0"/>
          <a:lstStyle/>
          <a:p>
            <a:endParaRPr/>
          </a:p>
        </p:txBody>
      </p:sp>
      <p:sp>
        <p:nvSpPr>
          <p:cNvPr id="41" name="object 41"/>
          <p:cNvSpPr txBox="1"/>
          <p:nvPr/>
        </p:nvSpPr>
        <p:spPr>
          <a:xfrm>
            <a:off x="6080074" y="6285145"/>
            <a:ext cx="335237" cy="195428"/>
          </a:xfrm>
          <a:prstGeom prst="rect">
            <a:avLst/>
          </a:prstGeom>
        </p:spPr>
        <p:txBody>
          <a:bodyPr vert="horz" wrap="square" lIns="0" tIns="9578" rIns="0" bIns="0" rtlCol="0">
            <a:spAutoFit/>
          </a:bodyPr>
          <a:lstStyle/>
          <a:p>
            <a:pPr marL="7663">
              <a:spcBef>
                <a:spcPts val="75"/>
              </a:spcBef>
            </a:pPr>
            <a:r>
              <a:rPr sz="1207" spc="-15" dirty="0">
                <a:latin typeface="Lucida Sans Unicode"/>
                <a:cs typeface="Lucida Sans Unicode"/>
              </a:rPr>
              <a:t>LOD</a:t>
            </a:r>
            <a:endParaRPr sz="1207">
              <a:latin typeface="Lucida Sans Unicode"/>
              <a:cs typeface="Lucida Sans Unicode"/>
            </a:endParaRPr>
          </a:p>
        </p:txBody>
      </p:sp>
      <p:grpSp>
        <p:nvGrpSpPr>
          <p:cNvPr id="42" name="object 42"/>
          <p:cNvGrpSpPr/>
          <p:nvPr/>
        </p:nvGrpSpPr>
        <p:grpSpPr>
          <a:xfrm>
            <a:off x="1518605" y="819655"/>
            <a:ext cx="9432623" cy="5285258"/>
            <a:chOff x="2465441" y="1358502"/>
            <a:chExt cx="15633700" cy="8759825"/>
          </a:xfrm>
        </p:grpSpPr>
        <p:sp>
          <p:nvSpPr>
            <p:cNvPr id="43" name="object 43"/>
            <p:cNvSpPr/>
            <p:nvPr/>
          </p:nvSpPr>
          <p:spPr>
            <a:xfrm>
              <a:off x="2470521" y="9998488"/>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44" name="object 44"/>
            <p:cNvSpPr/>
            <p:nvPr/>
          </p:nvSpPr>
          <p:spPr>
            <a:xfrm>
              <a:off x="2470521" y="9998488"/>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45" name="object 45"/>
            <p:cNvSpPr/>
            <p:nvPr/>
          </p:nvSpPr>
          <p:spPr>
            <a:xfrm>
              <a:off x="2470521" y="9025714"/>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46" name="object 46"/>
            <p:cNvSpPr/>
            <p:nvPr/>
          </p:nvSpPr>
          <p:spPr>
            <a:xfrm>
              <a:off x="2470521" y="9025714"/>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47" name="object 47"/>
            <p:cNvSpPr/>
            <p:nvPr/>
          </p:nvSpPr>
          <p:spPr>
            <a:xfrm>
              <a:off x="2470521" y="8052941"/>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48" name="object 48"/>
            <p:cNvSpPr/>
            <p:nvPr/>
          </p:nvSpPr>
          <p:spPr>
            <a:xfrm>
              <a:off x="2470521" y="8052941"/>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49" name="object 49"/>
            <p:cNvSpPr/>
            <p:nvPr/>
          </p:nvSpPr>
          <p:spPr>
            <a:xfrm>
              <a:off x="2470521" y="7080168"/>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50" name="object 50"/>
            <p:cNvSpPr/>
            <p:nvPr/>
          </p:nvSpPr>
          <p:spPr>
            <a:xfrm>
              <a:off x="2470521" y="7080168"/>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51" name="object 51"/>
            <p:cNvSpPr/>
            <p:nvPr/>
          </p:nvSpPr>
          <p:spPr>
            <a:xfrm>
              <a:off x="2470521" y="6107395"/>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52" name="object 52"/>
            <p:cNvSpPr/>
            <p:nvPr/>
          </p:nvSpPr>
          <p:spPr>
            <a:xfrm>
              <a:off x="2470521" y="6107395"/>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53" name="object 53"/>
            <p:cNvSpPr/>
            <p:nvPr/>
          </p:nvSpPr>
          <p:spPr>
            <a:xfrm>
              <a:off x="2470521" y="5134621"/>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54" name="object 54"/>
            <p:cNvSpPr/>
            <p:nvPr/>
          </p:nvSpPr>
          <p:spPr>
            <a:xfrm>
              <a:off x="2470521" y="5134621"/>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55" name="object 55"/>
            <p:cNvSpPr/>
            <p:nvPr/>
          </p:nvSpPr>
          <p:spPr>
            <a:xfrm>
              <a:off x="2470521" y="4161848"/>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56" name="object 56"/>
            <p:cNvSpPr/>
            <p:nvPr/>
          </p:nvSpPr>
          <p:spPr>
            <a:xfrm>
              <a:off x="2470521" y="4161848"/>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57" name="object 57"/>
            <p:cNvSpPr/>
            <p:nvPr/>
          </p:nvSpPr>
          <p:spPr>
            <a:xfrm>
              <a:off x="2470521" y="3189075"/>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58" name="object 58"/>
            <p:cNvSpPr/>
            <p:nvPr/>
          </p:nvSpPr>
          <p:spPr>
            <a:xfrm>
              <a:off x="2470521" y="3189075"/>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59" name="object 59"/>
            <p:cNvSpPr/>
            <p:nvPr/>
          </p:nvSpPr>
          <p:spPr>
            <a:xfrm>
              <a:off x="2470521" y="2216301"/>
              <a:ext cx="42545" cy="0"/>
            </a:xfrm>
            <a:custGeom>
              <a:avLst/>
              <a:gdLst/>
              <a:ahLst/>
              <a:cxnLst/>
              <a:rect l="l" t="t" r="r" b="b"/>
              <a:pathLst>
                <a:path w="42544">
                  <a:moveTo>
                    <a:pt x="42490" y="0"/>
                  </a:moveTo>
                  <a:lnTo>
                    <a:pt x="0" y="0"/>
                  </a:lnTo>
                </a:path>
              </a:pathLst>
            </a:custGeom>
            <a:solidFill>
              <a:srgbClr val="000000"/>
            </a:solidFill>
          </p:spPr>
          <p:txBody>
            <a:bodyPr wrap="square" lIns="0" tIns="0" rIns="0" bIns="0" rtlCol="0"/>
            <a:lstStyle/>
            <a:p>
              <a:endParaRPr/>
            </a:p>
          </p:txBody>
        </p:sp>
        <p:sp>
          <p:nvSpPr>
            <p:cNvPr id="60" name="object 60"/>
            <p:cNvSpPr/>
            <p:nvPr/>
          </p:nvSpPr>
          <p:spPr>
            <a:xfrm>
              <a:off x="2470521" y="2216301"/>
              <a:ext cx="42545" cy="0"/>
            </a:xfrm>
            <a:custGeom>
              <a:avLst/>
              <a:gdLst/>
              <a:ahLst/>
              <a:cxnLst/>
              <a:rect l="l" t="t" r="r" b="b"/>
              <a:pathLst>
                <a:path w="42544">
                  <a:moveTo>
                    <a:pt x="42490" y="0"/>
                  </a:moveTo>
                  <a:lnTo>
                    <a:pt x="0" y="0"/>
                  </a:lnTo>
                </a:path>
              </a:pathLst>
            </a:custGeom>
            <a:ln w="9712">
              <a:solidFill>
                <a:srgbClr val="000000"/>
              </a:solidFill>
            </a:ln>
          </p:spPr>
          <p:txBody>
            <a:bodyPr wrap="square" lIns="0" tIns="0" rIns="0" bIns="0" rtlCol="0"/>
            <a:lstStyle/>
            <a:p>
              <a:endParaRPr/>
            </a:p>
          </p:txBody>
        </p:sp>
        <p:sp>
          <p:nvSpPr>
            <p:cNvPr id="61" name="object 61"/>
            <p:cNvSpPr/>
            <p:nvPr/>
          </p:nvSpPr>
          <p:spPr>
            <a:xfrm>
              <a:off x="2513012" y="1363582"/>
              <a:ext cx="15580994" cy="8749665"/>
            </a:xfrm>
            <a:custGeom>
              <a:avLst/>
              <a:gdLst/>
              <a:ahLst/>
              <a:cxnLst/>
              <a:rect l="l" t="t" r="r" b="b"/>
              <a:pathLst>
                <a:path w="15580994" h="8749665">
                  <a:moveTo>
                    <a:pt x="0" y="8749654"/>
                  </a:moveTo>
                  <a:lnTo>
                    <a:pt x="0" y="0"/>
                  </a:lnTo>
                </a:path>
                <a:path w="15580994" h="8749665">
                  <a:moveTo>
                    <a:pt x="15580677" y="8749654"/>
                  </a:moveTo>
                  <a:lnTo>
                    <a:pt x="15580677" y="0"/>
                  </a:lnTo>
                </a:path>
                <a:path w="15580994" h="8749665">
                  <a:moveTo>
                    <a:pt x="0" y="8749654"/>
                  </a:moveTo>
                  <a:lnTo>
                    <a:pt x="15580677" y="8749654"/>
                  </a:lnTo>
                </a:path>
                <a:path w="15580994" h="8749665">
                  <a:moveTo>
                    <a:pt x="0" y="0"/>
                  </a:moveTo>
                  <a:lnTo>
                    <a:pt x="15580677" y="0"/>
                  </a:lnTo>
                </a:path>
              </a:pathLst>
            </a:custGeom>
            <a:ln w="9712">
              <a:solidFill>
                <a:srgbClr val="000000"/>
              </a:solidFill>
            </a:ln>
          </p:spPr>
          <p:txBody>
            <a:bodyPr wrap="square" lIns="0" tIns="0" rIns="0" bIns="0" rtlCol="0"/>
            <a:lstStyle/>
            <a:p>
              <a:endParaRPr/>
            </a:p>
          </p:txBody>
        </p:sp>
        <p:sp>
          <p:nvSpPr>
            <p:cNvPr id="62" name="object 62"/>
            <p:cNvSpPr/>
            <p:nvPr/>
          </p:nvSpPr>
          <p:spPr>
            <a:xfrm>
              <a:off x="3221225" y="1761293"/>
              <a:ext cx="14164310" cy="7954645"/>
            </a:xfrm>
            <a:custGeom>
              <a:avLst/>
              <a:gdLst/>
              <a:ahLst/>
              <a:cxnLst/>
              <a:rect l="l" t="t" r="r" b="b"/>
              <a:pathLst>
                <a:path w="14164310" h="7954645">
                  <a:moveTo>
                    <a:pt x="0" y="7954231"/>
                  </a:moveTo>
                  <a:lnTo>
                    <a:pt x="5311594" y="4971439"/>
                  </a:lnTo>
                  <a:lnTo>
                    <a:pt x="7082126" y="2836954"/>
                  </a:lnTo>
                  <a:lnTo>
                    <a:pt x="8852657" y="2846792"/>
                  </a:lnTo>
                  <a:lnTo>
                    <a:pt x="10623189" y="1216531"/>
                  </a:lnTo>
                  <a:lnTo>
                    <a:pt x="12393720" y="1230439"/>
                  </a:lnTo>
                  <a:lnTo>
                    <a:pt x="14164252" y="0"/>
                  </a:lnTo>
                </a:path>
              </a:pathLst>
            </a:custGeom>
            <a:ln w="24280">
              <a:solidFill>
                <a:srgbClr val="FF0000"/>
              </a:solidFill>
            </a:ln>
          </p:spPr>
          <p:txBody>
            <a:bodyPr wrap="square" lIns="0" tIns="0" rIns="0" bIns="0" rtlCol="0"/>
            <a:lstStyle/>
            <a:p>
              <a:endParaRPr/>
            </a:p>
          </p:txBody>
        </p:sp>
        <p:pic>
          <p:nvPicPr>
            <p:cNvPr id="63" name="object 63"/>
            <p:cNvPicPr/>
            <p:nvPr/>
          </p:nvPicPr>
          <p:blipFill>
            <a:blip r:embed="rId2" cstate="print"/>
            <a:stretch>
              <a:fillRect/>
            </a:stretch>
          </p:blipFill>
          <p:spPr>
            <a:xfrm>
              <a:off x="3179100" y="9649364"/>
              <a:ext cx="84249" cy="132321"/>
            </a:xfrm>
            <a:prstGeom prst="rect">
              <a:avLst/>
            </a:prstGeom>
          </p:spPr>
        </p:pic>
        <p:pic>
          <p:nvPicPr>
            <p:cNvPr id="64" name="object 64"/>
            <p:cNvPicPr/>
            <p:nvPr/>
          </p:nvPicPr>
          <p:blipFill>
            <a:blip r:embed="rId3" cstate="print"/>
            <a:stretch>
              <a:fillRect/>
            </a:stretch>
          </p:blipFill>
          <p:spPr>
            <a:xfrm>
              <a:off x="8490695" y="6666573"/>
              <a:ext cx="84249" cy="132321"/>
            </a:xfrm>
            <a:prstGeom prst="rect">
              <a:avLst/>
            </a:prstGeom>
          </p:spPr>
        </p:pic>
        <p:pic>
          <p:nvPicPr>
            <p:cNvPr id="65" name="object 65"/>
            <p:cNvPicPr/>
            <p:nvPr/>
          </p:nvPicPr>
          <p:blipFill>
            <a:blip r:embed="rId4" cstate="print"/>
            <a:stretch>
              <a:fillRect/>
            </a:stretch>
          </p:blipFill>
          <p:spPr>
            <a:xfrm>
              <a:off x="10261226" y="4532087"/>
              <a:ext cx="84249" cy="132321"/>
            </a:xfrm>
            <a:prstGeom prst="rect">
              <a:avLst/>
            </a:prstGeom>
          </p:spPr>
        </p:pic>
        <p:pic>
          <p:nvPicPr>
            <p:cNvPr id="66" name="object 66"/>
            <p:cNvPicPr/>
            <p:nvPr/>
          </p:nvPicPr>
          <p:blipFill>
            <a:blip r:embed="rId5" cstate="print"/>
            <a:stretch>
              <a:fillRect/>
            </a:stretch>
          </p:blipFill>
          <p:spPr>
            <a:xfrm>
              <a:off x="12031758" y="4541926"/>
              <a:ext cx="84249" cy="132321"/>
            </a:xfrm>
            <a:prstGeom prst="rect">
              <a:avLst/>
            </a:prstGeom>
          </p:spPr>
        </p:pic>
        <p:pic>
          <p:nvPicPr>
            <p:cNvPr id="67" name="object 67"/>
            <p:cNvPicPr/>
            <p:nvPr/>
          </p:nvPicPr>
          <p:blipFill>
            <a:blip r:embed="rId3" cstate="print"/>
            <a:stretch>
              <a:fillRect/>
            </a:stretch>
          </p:blipFill>
          <p:spPr>
            <a:xfrm>
              <a:off x="13802289" y="2911665"/>
              <a:ext cx="84249" cy="132321"/>
            </a:xfrm>
            <a:prstGeom prst="rect">
              <a:avLst/>
            </a:prstGeom>
          </p:spPr>
        </p:pic>
        <p:pic>
          <p:nvPicPr>
            <p:cNvPr id="68" name="object 68"/>
            <p:cNvPicPr/>
            <p:nvPr/>
          </p:nvPicPr>
          <p:blipFill>
            <a:blip r:embed="rId3" cstate="print"/>
            <a:stretch>
              <a:fillRect/>
            </a:stretch>
          </p:blipFill>
          <p:spPr>
            <a:xfrm>
              <a:off x="15572821" y="2925572"/>
              <a:ext cx="84249" cy="132321"/>
            </a:xfrm>
            <a:prstGeom prst="rect">
              <a:avLst/>
            </a:prstGeom>
          </p:spPr>
        </p:pic>
        <p:pic>
          <p:nvPicPr>
            <p:cNvPr id="69" name="object 69"/>
            <p:cNvPicPr/>
            <p:nvPr/>
          </p:nvPicPr>
          <p:blipFill>
            <a:blip r:embed="rId2" cstate="print"/>
            <a:stretch>
              <a:fillRect/>
            </a:stretch>
          </p:blipFill>
          <p:spPr>
            <a:xfrm>
              <a:off x="17343352" y="1695133"/>
              <a:ext cx="84249" cy="132321"/>
            </a:xfrm>
            <a:prstGeom prst="rect">
              <a:avLst/>
            </a:prstGeom>
          </p:spPr>
        </p:pic>
        <p:sp>
          <p:nvSpPr>
            <p:cNvPr id="70" name="object 70"/>
            <p:cNvSpPr/>
            <p:nvPr/>
          </p:nvSpPr>
          <p:spPr>
            <a:xfrm>
              <a:off x="3221225" y="7940515"/>
              <a:ext cx="14164310" cy="1775460"/>
            </a:xfrm>
            <a:custGeom>
              <a:avLst/>
              <a:gdLst/>
              <a:ahLst/>
              <a:cxnLst/>
              <a:rect l="l" t="t" r="r" b="b"/>
              <a:pathLst>
                <a:path w="14164310" h="1775459">
                  <a:moveTo>
                    <a:pt x="0" y="1775008"/>
                  </a:moveTo>
                  <a:lnTo>
                    <a:pt x="5311594" y="1452117"/>
                  </a:lnTo>
                  <a:lnTo>
                    <a:pt x="7082126" y="1132244"/>
                  </a:lnTo>
                  <a:lnTo>
                    <a:pt x="8852657" y="1059797"/>
                  </a:lnTo>
                  <a:lnTo>
                    <a:pt x="10623189" y="639983"/>
                  </a:lnTo>
                  <a:lnTo>
                    <a:pt x="12393720" y="639026"/>
                  </a:lnTo>
                  <a:lnTo>
                    <a:pt x="14164252" y="0"/>
                  </a:lnTo>
                </a:path>
              </a:pathLst>
            </a:custGeom>
            <a:ln w="24280">
              <a:solidFill>
                <a:srgbClr val="0000FF"/>
              </a:solidFill>
            </a:ln>
          </p:spPr>
          <p:txBody>
            <a:bodyPr wrap="square" lIns="0" tIns="0" rIns="0" bIns="0" rtlCol="0"/>
            <a:lstStyle/>
            <a:p>
              <a:endParaRPr/>
            </a:p>
          </p:txBody>
        </p:sp>
        <p:pic>
          <p:nvPicPr>
            <p:cNvPr id="71" name="object 71"/>
            <p:cNvPicPr/>
            <p:nvPr/>
          </p:nvPicPr>
          <p:blipFill>
            <a:blip r:embed="rId6" cstate="print"/>
            <a:stretch>
              <a:fillRect/>
            </a:stretch>
          </p:blipFill>
          <p:spPr>
            <a:xfrm>
              <a:off x="3179100" y="9649364"/>
              <a:ext cx="84249" cy="132321"/>
            </a:xfrm>
            <a:prstGeom prst="rect">
              <a:avLst/>
            </a:prstGeom>
          </p:spPr>
        </p:pic>
        <p:pic>
          <p:nvPicPr>
            <p:cNvPr id="72" name="object 72"/>
            <p:cNvPicPr/>
            <p:nvPr/>
          </p:nvPicPr>
          <p:blipFill>
            <a:blip r:embed="rId7" cstate="print"/>
            <a:stretch>
              <a:fillRect/>
            </a:stretch>
          </p:blipFill>
          <p:spPr>
            <a:xfrm>
              <a:off x="8490695" y="9326473"/>
              <a:ext cx="84249" cy="132321"/>
            </a:xfrm>
            <a:prstGeom prst="rect">
              <a:avLst/>
            </a:prstGeom>
          </p:spPr>
        </p:pic>
        <p:pic>
          <p:nvPicPr>
            <p:cNvPr id="73" name="object 73"/>
            <p:cNvPicPr/>
            <p:nvPr/>
          </p:nvPicPr>
          <p:blipFill>
            <a:blip r:embed="rId6" cstate="print"/>
            <a:stretch>
              <a:fillRect/>
            </a:stretch>
          </p:blipFill>
          <p:spPr>
            <a:xfrm>
              <a:off x="10261226" y="9006600"/>
              <a:ext cx="84249" cy="132321"/>
            </a:xfrm>
            <a:prstGeom prst="rect">
              <a:avLst/>
            </a:prstGeom>
          </p:spPr>
        </p:pic>
        <p:pic>
          <p:nvPicPr>
            <p:cNvPr id="74" name="object 74"/>
            <p:cNvPicPr/>
            <p:nvPr/>
          </p:nvPicPr>
          <p:blipFill>
            <a:blip r:embed="rId7" cstate="print"/>
            <a:stretch>
              <a:fillRect/>
            </a:stretch>
          </p:blipFill>
          <p:spPr>
            <a:xfrm>
              <a:off x="12031758" y="8934153"/>
              <a:ext cx="84249" cy="132321"/>
            </a:xfrm>
            <a:prstGeom prst="rect">
              <a:avLst/>
            </a:prstGeom>
          </p:spPr>
        </p:pic>
        <p:pic>
          <p:nvPicPr>
            <p:cNvPr id="75" name="object 75"/>
            <p:cNvPicPr/>
            <p:nvPr/>
          </p:nvPicPr>
          <p:blipFill>
            <a:blip r:embed="rId7" cstate="print"/>
            <a:stretch>
              <a:fillRect/>
            </a:stretch>
          </p:blipFill>
          <p:spPr>
            <a:xfrm>
              <a:off x="13802289" y="8514339"/>
              <a:ext cx="84249" cy="132321"/>
            </a:xfrm>
            <a:prstGeom prst="rect">
              <a:avLst/>
            </a:prstGeom>
          </p:spPr>
        </p:pic>
        <p:pic>
          <p:nvPicPr>
            <p:cNvPr id="76" name="object 76"/>
            <p:cNvPicPr/>
            <p:nvPr/>
          </p:nvPicPr>
          <p:blipFill>
            <a:blip r:embed="rId8" cstate="print"/>
            <a:stretch>
              <a:fillRect/>
            </a:stretch>
          </p:blipFill>
          <p:spPr>
            <a:xfrm>
              <a:off x="15572821" y="8513382"/>
              <a:ext cx="84249" cy="132321"/>
            </a:xfrm>
            <a:prstGeom prst="rect">
              <a:avLst/>
            </a:prstGeom>
          </p:spPr>
        </p:pic>
        <p:pic>
          <p:nvPicPr>
            <p:cNvPr id="77" name="object 77"/>
            <p:cNvPicPr/>
            <p:nvPr/>
          </p:nvPicPr>
          <p:blipFill>
            <a:blip r:embed="rId6" cstate="print"/>
            <a:stretch>
              <a:fillRect/>
            </a:stretch>
          </p:blipFill>
          <p:spPr>
            <a:xfrm>
              <a:off x="17343352" y="7874355"/>
              <a:ext cx="84249" cy="132321"/>
            </a:xfrm>
            <a:prstGeom prst="rect">
              <a:avLst/>
            </a:prstGeom>
          </p:spPr>
        </p:pic>
        <p:sp>
          <p:nvSpPr>
            <p:cNvPr id="78" name="object 78"/>
            <p:cNvSpPr/>
            <p:nvPr/>
          </p:nvSpPr>
          <p:spPr>
            <a:xfrm>
              <a:off x="3221225" y="5437142"/>
              <a:ext cx="14164310" cy="4278630"/>
            </a:xfrm>
            <a:custGeom>
              <a:avLst/>
              <a:gdLst/>
              <a:ahLst/>
              <a:cxnLst/>
              <a:rect l="l" t="t" r="r" b="b"/>
              <a:pathLst>
                <a:path w="14164310" h="4278630">
                  <a:moveTo>
                    <a:pt x="0" y="4278382"/>
                  </a:moveTo>
                  <a:lnTo>
                    <a:pt x="5311594" y="3953662"/>
                  </a:lnTo>
                  <a:lnTo>
                    <a:pt x="7082126" y="3462986"/>
                  </a:lnTo>
                  <a:lnTo>
                    <a:pt x="8852657" y="2899901"/>
                  </a:lnTo>
                  <a:lnTo>
                    <a:pt x="10623189" y="1761780"/>
                  </a:lnTo>
                  <a:lnTo>
                    <a:pt x="12393720" y="834394"/>
                  </a:lnTo>
                  <a:lnTo>
                    <a:pt x="14164252" y="0"/>
                  </a:lnTo>
                </a:path>
              </a:pathLst>
            </a:custGeom>
            <a:ln w="24280">
              <a:solidFill>
                <a:srgbClr val="8A2BE1"/>
              </a:solidFill>
            </a:ln>
          </p:spPr>
          <p:txBody>
            <a:bodyPr wrap="square" lIns="0" tIns="0" rIns="0" bIns="0" rtlCol="0"/>
            <a:lstStyle/>
            <a:p>
              <a:endParaRPr/>
            </a:p>
          </p:txBody>
        </p:sp>
        <p:pic>
          <p:nvPicPr>
            <p:cNvPr id="79" name="object 79"/>
            <p:cNvPicPr/>
            <p:nvPr/>
          </p:nvPicPr>
          <p:blipFill>
            <a:blip r:embed="rId9" cstate="print"/>
            <a:stretch>
              <a:fillRect/>
            </a:stretch>
          </p:blipFill>
          <p:spPr>
            <a:xfrm>
              <a:off x="3179100" y="9649364"/>
              <a:ext cx="84249" cy="132321"/>
            </a:xfrm>
            <a:prstGeom prst="rect">
              <a:avLst/>
            </a:prstGeom>
          </p:spPr>
        </p:pic>
        <p:pic>
          <p:nvPicPr>
            <p:cNvPr id="80" name="object 80"/>
            <p:cNvPicPr/>
            <p:nvPr/>
          </p:nvPicPr>
          <p:blipFill>
            <a:blip r:embed="rId10" cstate="print"/>
            <a:stretch>
              <a:fillRect/>
            </a:stretch>
          </p:blipFill>
          <p:spPr>
            <a:xfrm>
              <a:off x="8490695" y="9324643"/>
              <a:ext cx="84249" cy="132321"/>
            </a:xfrm>
            <a:prstGeom prst="rect">
              <a:avLst/>
            </a:prstGeom>
          </p:spPr>
        </p:pic>
        <p:pic>
          <p:nvPicPr>
            <p:cNvPr id="81" name="object 81"/>
            <p:cNvPicPr/>
            <p:nvPr/>
          </p:nvPicPr>
          <p:blipFill>
            <a:blip r:embed="rId9" cstate="print"/>
            <a:stretch>
              <a:fillRect/>
            </a:stretch>
          </p:blipFill>
          <p:spPr>
            <a:xfrm>
              <a:off x="10261226" y="8833968"/>
              <a:ext cx="84249" cy="132321"/>
            </a:xfrm>
            <a:prstGeom prst="rect">
              <a:avLst/>
            </a:prstGeom>
          </p:spPr>
        </p:pic>
        <p:pic>
          <p:nvPicPr>
            <p:cNvPr id="82" name="object 82"/>
            <p:cNvPicPr/>
            <p:nvPr/>
          </p:nvPicPr>
          <p:blipFill>
            <a:blip r:embed="rId11" cstate="print"/>
            <a:stretch>
              <a:fillRect/>
            </a:stretch>
          </p:blipFill>
          <p:spPr>
            <a:xfrm>
              <a:off x="12031758" y="8270882"/>
              <a:ext cx="84249" cy="132321"/>
            </a:xfrm>
            <a:prstGeom prst="rect">
              <a:avLst/>
            </a:prstGeom>
          </p:spPr>
        </p:pic>
        <p:pic>
          <p:nvPicPr>
            <p:cNvPr id="83" name="object 83"/>
            <p:cNvPicPr/>
            <p:nvPr/>
          </p:nvPicPr>
          <p:blipFill>
            <a:blip r:embed="rId10" cstate="print"/>
            <a:stretch>
              <a:fillRect/>
            </a:stretch>
          </p:blipFill>
          <p:spPr>
            <a:xfrm>
              <a:off x="13802289" y="7132762"/>
              <a:ext cx="84249" cy="132321"/>
            </a:xfrm>
            <a:prstGeom prst="rect">
              <a:avLst/>
            </a:prstGeom>
          </p:spPr>
        </p:pic>
        <p:pic>
          <p:nvPicPr>
            <p:cNvPr id="84" name="object 84"/>
            <p:cNvPicPr/>
            <p:nvPr/>
          </p:nvPicPr>
          <p:blipFill>
            <a:blip r:embed="rId10" cstate="print"/>
            <a:stretch>
              <a:fillRect/>
            </a:stretch>
          </p:blipFill>
          <p:spPr>
            <a:xfrm>
              <a:off x="15572821" y="6205376"/>
              <a:ext cx="84249" cy="132321"/>
            </a:xfrm>
            <a:prstGeom prst="rect">
              <a:avLst/>
            </a:prstGeom>
          </p:spPr>
        </p:pic>
        <p:pic>
          <p:nvPicPr>
            <p:cNvPr id="85" name="object 85"/>
            <p:cNvPicPr/>
            <p:nvPr/>
          </p:nvPicPr>
          <p:blipFill>
            <a:blip r:embed="rId9" cstate="print"/>
            <a:stretch>
              <a:fillRect/>
            </a:stretch>
          </p:blipFill>
          <p:spPr>
            <a:xfrm>
              <a:off x="17343352" y="5370981"/>
              <a:ext cx="84249" cy="132321"/>
            </a:xfrm>
            <a:prstGeom prst="rect">
              <a:avLst/>
            </a:prstGeom>
          </p:spPr>
        </p:pic>
        <p:sp>
          <p:nvSpPr>
            <p:cNvPr id="86" name="object 86"/>
            <p:cNvSpPr/>
            <p:nvPr/>
          </p:nvSpPr>
          <p:spPr>
            <a:xfrm>
              <a:off x="3221225" y="1868980"/>
              <a:ext cx="14164310" cy="7846695"/>
            </a:xfrm>
            <a:custGeom>
              <a:avLst/>
              <a:gdLst/>
              <a:ahLst/>
              <a:cxnLst/>
              <a:rect l="l" t="t" r="r" b="b"/>
              <a:pathLst>
                <a:path w="14164310" h="7846695">
                  <a:moveTo>
                    <a:pt x="0" y="7846544"/>
                  </a:moveTo>
                  <a:lnTo>
                    <a:pt x="5311594" y="7522866"/>
                  </a:lnTo>
                  <a:lnTo>
                    <a:pt x="7082126" y="6567295"/>
                  </a:lnTo>
                  <a:lnTo>
                    <a:pt x="8852657" y="5197296"/>
                  </a:lnTo>
                  <a:lnTo>
                    <a:pt x="10623189" y="2489834"/>
                  </a:lnTo>
                  <a:lnTo>
                    <a:pt x="12393720" y="1165639"/>
                  </a:lnTo>
                  <a:lnTo>
                    <a:pt x="14164252" y="0"/>
                  </a:lnTo>
                </a:path>
              </a:pathLst>
            </a:custGeom>
            <a:ln w="24280">
              <a:solidFill>
                <a:srgbClr val="007F00"/>
              </a:solidFill>
            </a:ln>
          </p:spPr>
          <p:txBody>
            <a:bodyPr wrap="square" lIns="0" tIns="0" rIns="0" bIns="0" rtlCol="0"/>
            <a:lstStyle/>
            <a:p>
              <a:endParaRPr/>
            </a:p>
          </p:txBody>
        </p:sp>
        <p:pic>
          <p:nvPicPr>
            <p:cNvPr id="87" name="object 87"/>
            <p:cNvPicPr/>
            <p:nvPr/>
          </p:nvPicPr>
          <p:blipFill>
            <a:blip r:embed="rId12" cstate="print"/>
            <a:stretch>
              <a:fillRect/>
            </a:stretch>
          </p:blipFill>
          <p:spPr>
            <a:xfrm>
              <a:off x="3179100" y="9649364"/>
              <a:ext cx="84249" cy="132321"/>
            </a:xfrm>
            <a:prstGeom prst="rect">
              <a:avLst/>
            </a:prstGeom>
          </p:spPr>
        </p:pic>
        <p:pic>
          <p:nvPicPr>
            <p:cNvPr id="88" name="object 88"/>
            <p:cNvPicPr/>
            <p:nvPr/>
          </p:nvPicPr>
          <p:blipFill>
            <a:blip r:embed="rId13" cstate="print"/>
            <a:stretch>
              <a:fillRect/>
            </a:stretch>
          </p:blipFill>
          <p:spPr>
            <a:xfrm>
              <a:off x="8490695" y="9325686"/>
              <a:ext cx="84249" cy="132321"/>
            </a:xfrm>
            <a:prstGeom prst="rect">
              <a:avLst/>
            </a:prstGeom>
          </p:spPr>
        </p:pic>
        <p:pic>
          <p:nvPicPr>
            <p:cNvPr id="89" name="object 89"/>
            <p:cNvPicPr/>
            <p:nvPr/>
          </p:nvPicPr>
          <p:blipFill>
            <a:blip r:embed="rId14" cstate="print"/>
            <a:stretch>
              <a:fillRect/>
            </a:stretch>
          </p:blipFill>
          <p:spPr>
            <a:xfrm>
              <a:off x="10261226" y="8370116"/>
              <a:ext cx="84249" cy="132321"/>
            </a:xfrm>
            <a:prstGeom prst="rect">
              <a:avLst/>
            </a:prstGeom>
          </p:spPr>
        </p:pic>
        <p:pic>
          <p:nvPicPr>
            <p:cNvPr id="90" name="object 90"/>
            <p:cNvPicPr/>
            <p:nvPr/>
          </p:nvPicPr>
          <p:blipFill>
            <a:blip r:embed="rId13" cstate="print"/>
            <a:stretch>
              <a:fillRect/>
            </a:stretch>
          </p:blipFill>
          <p:spPr>
            <a:xfrm>
              <a:off x="12031758" y="7000116"/>
              <a:ext cx="84249" cy="132321"/>
            </a:xfrm>
            <a:prstGeom prst="rect">
              <a:avLst/>
            </a:prstGeom>
          </p:spPr>
        </p:pic>
        <p:pic>
          <p:nvPicPr>
            <p:cNvPr id="91" name="object 91"/>
            <p:cNvPicPr/>
            <p:nvPr/>
          </p:nvPicPr>
          <p:blipFill>
            <a:blip r:embed="rId13" cstate="print"/>
            <a:stretch>
              <a:fillRect/>
            </a:stretch>
          </p:blipFill>
          <p:spPr>
            <a:xfrm>
              <a:off x="13802289" y="4292654"/>
              <a:ext cx="84249" cy="132321"/>
            </a:xfrm>
            <a:prstGeom prst="rect">
              <a:avLst/>
            </a:prstGeom>
          </p:spPr>
        </p:pic>
        <p:pic>
          <p:nvPicPr>
            <p:cNvPr id="92" name="object 92"/>
            <p:cNvPicPr/>
            <p:nvPr/>
          </p:nvPicPr>
          <p:blipFill>
            <a:blip r:embed="rId13" cstate="print"/>
            <a:stretch>
              <a:fillRect/>
            </a:stretch>
          </p:blipFill>
          <p:spPr>
            <a:xfrm>
              <a:off x="15572821" y="2968459"/>
              <a:ext cx="84249" cy="132321"/>
            </a:xfrm>
            <a:prstGeom prst="rect">
              <a:avLst/>
            </a:prstGeom>
          </p:spPr>
        </p:pic>
        <p:pic>
          <p:nvPicPr>
            <p:cNvPr id="93" name="object 93"/>
            <p:cNvPicPr/>
            <p:nvPr/>
          </p:nvPicPr>
          <p:blipFill>
            <a:blip r:embed="rId14" cstate="print"/>
            <a:stretch>
              <a:fillRect/>
            </a:stretch>
          </p:blipFill>
          <p:spPr>
            <a:xfrm>
              <a:off x="17343352" y="1802820"/>
              <a:ext cx="84249" cy="132321"/>
            </a:xfrm>
            <a:prstGeom prst="rect">
              <a:avLst/>
            </a:prstGeom>
          </p:spPr>
        </p:pic>
      </p:grpSp>
      <p:sp>
        <p:nvSpPr>
          <p:cNvPr id="94" name="object 94"/>
          <p:cNvSpPr txBox="1"/>
          <p:nvPr/>
        </p:nvSpPr>
        <p:spPr>
          <a:xfrm>
            <a:off x="1048082" y="1819540"/>
            <a:ext cx="455923" cy="3704914"/>
          </a:xfrm>
          <a:prstGeom prst="rect">
            <a:avLst/>
          </a:prstGeom>
        </p:spPr>
        <p:txBody>
          <a:bodyPr vert="horz" wrap="square" lIns="0" tIns="9578" rIns="0" bIns="0" rtlCol="0">
            <a:spAutoFit/>
          </a:bodyPr>
          <a:lstStyle/>
          <a:p>
            <a:pPr marL="7663">
              <a:spcBef>
                <a:spcPts val="75"/>
              </a:spcBef>
            </a:pPr>
            <a:r>
              <a:rPr sz="1207" spc="-6" dirty="0">
                <a:latin typeface="Lucida Sans Unicode"/>
                <a:cs typeface="Lucida Sans Unicode"/>
              </a:rPr>
              <a:t>0.700</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0.675</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0.650</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0.625</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0.600</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0.575</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0.550</a:t>
            </a:r>
            <a:endParaRPr sz="1207">
              <a:latin typeface="Lucida Sans Unicode"/>
              <a:cs typeface="Lucida Sans Unicode"/>
            </a:endParaRPr>
          </a:p>
          <a:p>
            <a:pPr>
              <a:lnSpc>
                <a:spcPct val="100000"/>
              </a:lnSpc>
            </a:pPr>
            <a:endParaRPr sz="1146">
              <a:latin typeface="Lucida Sans Unicode"/>
              <a:cs typeface="Lucida Sans Unicode"/>
            </a:endParaRPr>
          </a:p>
          <a:p>
            <a:pPr>
              <a:spcBef>
                <a:spcPts val="21"/>
              </a:spcBef>
            </a:pPr>
            <a:endParaRPr sz="905">
              <a:latin typeface="Lucida Sans Unicode"/>
              <a:cs typeface="Lucida Sans Unicode"/>
            </a:endParaRPr>
          </a:p>
          <a:p>
            <a:pPr marL="7663"/>
            <a:r>
              <a:rPr sz="1207" spc="-6" dirty="0">
                <a:latin typeface="Lucida Sans Unicode"/>
                <a:cs typeface="Lucida Sans Unicode"/>
              </a:rPr>
              <a:t>0.525</a:t>
            </a:r>
            <a:endParaRPr sz="1207">
              <a:latin typeface="Lucida Sans Unicode"/>
              <a:cs typeface="Lucida Sans Unicode"/>
            </a:endParaRPr>
          </a:p>
        </p:txBody>
      </p:sp>
      <p:sp>
        <p:nvSpPr>
          <p:cNvPr id="95" name="object 95"/>
          <p:cNvSpPr txBox="1"/>
          <p:nvPr/>
        </p:nvSpPr>
        <p:spPr>
          <a:xfrm>
            <a:off x="1048082" y="1232615"/>
            <a:ext cx="455923" cy="195428"/>
          </a:xfrm>
          <a:prstGeom prst="rect">
            <a:avLst/>
          </a:prstGeom>
        </p:spPr>
        <p:txBody>
          <a:bodyPr vert="horz" wrap="square" lIns="0" tIns="9578" rIns="0" bIns="0" rtlCol="0">
            <a:spAutoFit/>
          </a:bodyPr>
          <a:lstStyle/>
          <a:p>
            <a:pPr marL="7663">
              <a:spcBef>
                <a:spcPts val="75"/>
              </a:spcBef>
            </a:pPr>
            <a:r>
              <a:rPr sz="1207" spc="-6" dirty="0">
                <a:latin typeface="Lucida Sans Unicode"/>
                <a:cs typeface="Lucida Sans Unicode"/>
              </a:rPr>
              <a:t>0.725</a:t>
            </a:r>
            <a:endParaRPr sz="1207">
              <a:latin typeface="Lucida Sans Unicode"/>
              <a:cs typeface="Lucida Sans Unicode"/>
            </a:endParaRPr>
          </a:p>
        </p:txBody>
      </p:sp>
      <p:sp>
        <p:nvSpPr>
          <p:cNvPr id="96" name="object 96"/>
          <p:cNvSpPr txBox="1"/>
          <p:nvPr/>
        </p:nvSpPr>
        <p:spPr>
          <a:xfrm>
            <a:off x="869834" y="2981137"/>
            <a:ext cx="161839" cy="962419"/>
          </a:xfrm>
          <a:prstGeom prst="rect">
            <a:avLst/>
          </a:prstGeom>
        </p:spPr>
        <p:txBody>
          <a:bodyPr vert="vert270" wrap="square" lIns="0" tIns="0" rIns="0" bIns="0" rtlCol="0">
            <a:spAutoFit/>
          </a:bodyPr>
          <a:lstStyle/>
          <a:p>
            <a:pPr marL="7663">
              <a:lnSpc>
                <a:spcPts val="1222"/>
              </a:lnSpc>
            </a:pPr>
            <a:r>
              <a:rPr sz="1207" dirty="0">
                <a:latin typeface="Lucida Sans Unicode"/>
                <a:cs typeface="Lucida Sans Unicode"/>
              </a:rPr>
              <a:t>Hazard</a:t>
            </a:r>
            <a:r>
              <a:rPr sz="1207" spc="103" dirty="0">
                <a:latin typeface="Lucida Sans Unicode"/>
                <a:cs typeface="Lucida Sans Unicode"/>
              </a:rPr>
              <a:t> </a:t>
            </a:r>
            <a:r>
              <a:rPr sz="1207" spc="-6" dirty="0">
                <a:latin typeface="Lucida Sans Unicode"/>
                <a:cs typeface="Lucida Sans Unicode"/>
              </a:rPr>
              <a:t>ratio</a:t>
            </a:r>
            <a:endParaRPr sz="1207">
              <a:latin typeface="Lucida Sans Unicode"/>
              <a:cs typeface="Lucida Sans Unicode"/>
            </a:endParaRPr>
          </a:p>
        </p:txBody>
      </p:sp>
      <p:sp>
        <p:nvSpPr>
          <p:cNvPr id="97" name="object 97"/>
          <p:cNvSpPr txBox="1"/>
          <p:nvPr/>
        </p:nvSpPr>
        <p:spPr>
          <a:xfrm>
            <a:off x="6029029" y="584679"/>
            <a:ext cx="437533" cy="232876"/>
          </a:xfrm>
          <a:prstGeom prst="rect">
            <a:avLst/>
          </a:prstGeom>
        </p:spPr>
        <p:txBody>
          <a:bodyPr vert="horz" wrap="square" lIns="0" tIns="9961" rIns="0" bIns="0" rtlCol="0">
            <a:spAutoFit/>
          </a:bodyPr>
          <a:lstStyle/>
          <a:p>
            <a:pPr marL="7663">
              <a:spcBef>
                <a:spcPts val="78"/>
              </a:spcBef>
            </a:pPr>
            <a:r>
              <a:rPr sz="1448" spc="-6" dirty="0">
                <a:latin typeface="Lucida Sans Unicode"/>
                <a:cs typeface="Lucida Sans Unicode"/>
              </a:rPr>
              <a:t>total</a:t>
            </a:r>
            <a:endParaRPr sz="1448">
              <a:latin typeface="Lucida Sans Unicode"/>
              <a:cs typeface="Lucida Sans Unicode"/>
            </a:endParaRPr>
          </a:p>
        </p:txBody>
      </p:sp>
      <p:grpSp>
        <p:nvGrpSpPr>
          <p:cNvPr id="98" name="object 98"/>
          <p:cNvGrpSpPr/>
          <p:nvPr/>
        </p:nvGrpSpPr>
        <p:grpSpPr>
          <a:xfrm>
            <a:off x="1685746" y="984256"/>
            <a:ext cx="307652" cy="757445"/>
            <a:chOff x="2742461" y="1631313"/>
            <a:chExt cx="509905" cy="1255395"/>
          </a:xfrm>
        </p:grpSpPr>
        <p:sp>
          <p:nvSpPr>
            <p:cNvPr id="99" name="object 99"/>
            <p:cNvSpPr/>
            <p:nvPr/>
          </p:nvSpPr>
          <p:spPr>
            <a:xfrm>
              <a:off x="2742461" y="1697474"/>
              <a:ext cx="509905" cy="0"/>
            </a:xfrm>
            <a:custGeom>
              <a:avLst/>
              <a:gdLst/>
              <a:ahLst/>
              <a:cxnLst/>
              <a:rect l="l" t="t" r="r" b="b"/>
              <a:pathLst>
                <a:path w="509904">
                  <a:moveTo>
                    <a:pt x="0" y="0"/>
                  </a:moveTo>
                  <a:lnTo>
                    <a:pt x="254943" y="0"/>
                  </a:lnTo>
                  <a:lnTo>
                    <a:pt x="509886" y="0"/>
                  </a:lnTo>
                </a:path>
              </a:pathLst>
            </a:custGeom>
            <a:ln w="24280">
              <a:solidFill>
                <a:srgbClr val="FF0000"/>
              </a:solidFill>
            </a:ln>
          </p:spPr>
          <p:txBody>
            <a:bodyPr wrap="square" lIns="0" tIns="0" rIns="0" bIns="0" rtlCol="0"/>
            <a:lstStyle/>
            <a:p>
              <a:endParaRPr/>
            </a:p>
          </p:txBody>
        </p:sp>
        <p:pic>
          <p:nvPicPr>
            <p:cNvPr id="100" name="object 100"/>
            <p:cNvPicPr/>
            <p:nvPr/>
          </p:nvPicPr>
          <p:blipFill>
            <a:blip r:embed="rId4" cstate="print"/>
            <a:stretch>
              <a:fillRect/>
            </a:stretch>
          </p:blipFill>
          <p:spPr>
            <a:xfrm>
              <a:off x="2955280" y="1631313"/>
              <a:ext cx="84249" cy="132321"/>
            </a:xfrm>
            <a:prstGeom prst="rect">
              <a:avLst/>
            </a:prstGeom>
          </p:spPr>
        </p:pic>
        <p:sp>
          <p:nvSpPr>
            <p:cNvPr id="101" name="object 101"/>
            <p:cNvSpPr/>
            <p:nvPr/>
          </p:nvSpPr>
          <p:spPr>
            <a:xfrm>
              <a:off x="2742461" y="2071732"/>
              <a:ext cx="509905" cy="0"/>
            </a:xfrm>
            <a:custGeom>
              <a:avLst/>
              <a:gdLst/>
              <a:ahLst/>
              <a:cxnLst/>
              <a:rect l="l" t="t" r="r" b="b"/>
              <a:pathLst>
                <a:path w="509904">
                  <a:moveTo>
                    <a:pt x="0" y="0"/>
                  </a:moveTo>
                  <a:lnTo>
                    <a:pt x="254943" y="0"/>
                  </a:lnTo>
                  <a:lnTo>
                    <a:pt x="509886" y="0"/>
                  </a:lnTo>
                </a:path>
              </a:pathLst>
            </a:custGeom>
            <a:ln w="24280">
              <a:solidFill>
                <a:srgbClr val="0000FF"/>
              </a:solidFill>
            </a:ln>
          </p:spPr>
          <p:txBody>
            <a:bodyPr wrap="square" lIns="0" tIns="0" rIns="0" bIns="0" rtlCol="0"/>
            <a:lstStyle/>
            <a:p>
              <a:endParaRPr/>
            </a:p>
          </p:txBody>
        </p:sp>
        <p:pic>
          <p:nvPicPr>
            <p:cNvPr id="102" name="object 102"/>
            <p:cNvPicPr/>
            <p:nvPr/>
          </p:nvPicPr>
          <p:blipFill>
            <a:blip r:embed="rId6" cstate="print"/>
            <a:stretch>
              <a:fillRect/>
            </a:stretch>
          </p:blipFill>
          <p:spPr>
            <a:xfrm>
              <a:off x="2955280" y="2005571"/>
              <a:ext cx="84249" cy="132321"/>
            </a:xfrm>
            <a:prstGeom prst="rect">
              <a:avLst/>
            </a:prstGeom>
          </p:spPr>
        </p:pic>
        <p:sp>
          <p:nvSpPr>
            <p:cNvPr id="103" name="object 103"/>
            <p:cNvSpPr/>
            <p:nvPr/>
          </p:nvSpPr>
          <p:spPr>
            <a:xfrm>
              <a:off x="2742461" y="2445991"/>
              <a:ext cx="509905" cy="0"/>
            </a:xfrm>
            <a:custGeom>
              <a:avLst/>
              <a:gdLst/>
              <a:ahLst/>
              <a:cxnLst/>
              <a:rect l="l" t="t" r="r" b="b"/>
              <a:pathLst>
                <a:path w="509904">
                  <a:moveTo>
                    <a:pt x="0" y="0"/>
                  </a:moveTo>
                  <a:lnTo>
                    <a:pt x="254943" y="0"/>
                  </a:lnTo>
                  <a:lnTo>
                    <a:pt x="509886" y="0"/>
                  </a:lnTo>
                </a:path>
              </a:pathLst>
            </a:custGeom>
            <a:ln w="24280">
              <a:solidFill>
                <a:srgbClr val="8A2BE1"/>
              </a:solidFill>
            </a:ln>
          </p:spPr>
          <p:txBody>
            <a:bodyPr wrap="square" lIns="0" tIns="0" rIns="0" bIns="0" rtlCol="0"/>
            <a:lstStyle/>
            <a:p>
              <a:endParaRPr/>
            </a:p>
          </p:txBody>
        </p:sp>
        <p:pic>
          <p:nvPicPr>
            <p:cNvPr id="104" name="object 104"/>
            <p:cNvPicPr/>
            <p:nvPr/>
          </p:nvPicPr>
          <p:blipFill>
            <a:blip r:embed="rId9" cstate="print"/>
            <a:stretch>
              <a:fillRect/>
            </a:stretch>
          </p:blipFill>
          <p:spPr>
            <a:xfrm>
              <a:off x="2955280" y="2379830"/>
              <a:ext cx="84249" cy="132321"/>
            </a:xfrm>
            <a:prstGeom prst="rect">
              <a:avLst/>
            </a:prstGeom>
          </p:spPr>
        </p:pic>
        <p:sp>
          <p:nvSpPr>
            <p:cNvPr id="105" name="object 105"/>
            <p:cNvSpPr/>
            <p:nvPr/>
          </p:nvSpPr>
          <p:spPr>
            <a:xfrm>
              <a:off x="2742461" y="2820249"/>
              <a:ext cx="509905" cy="0"/>
            </a:xfrm>
            <a:custGeom>
              <a:avLst/>
              <a:gdLst/>
              <a:ahLst/>
              <a:cxnLst/>
              <a:rect l="l" t="t" r="r" b="b"/>
              <a:pathLst>
                <a:path w="509904">
                  <a:moveTo>
                    <a:pt x="0" y="0"/>
                  </a:moveTo>
                  <a:lnTo>
                    <a:pt x="254943" y="0"/>
                  </a:lnTo>
                  <a:lnTo>
                    <a:pt x="509886" y="0"/>
                  </a:lnTo>
                </a:path>
              </a:pathLst>
            </a:custGeom>
            <a:ln w="24280">
              <a:solidFill>
                <a:srgbClr val="007F00"/>
              </a:solidFill>
            </a:ln>
          </p:spPr>
          <p:txBody>
            <a:bodyPr wrap="square" lIns="0" tIns="0" rIns="0" bIns="0" rtlCol="0"/>
            <a:lstStyle/>
            <a:p>
              <a:endParaRPr/>
            </a:p>
          </p:txBody>
        </p:sp>
        <p:pic>
          <p:nvPicPr>
            <p:cNvPr id="106" name="object 106"/>
            <p:cNvPicPr/>
            <p:nvPr/>
          </p:nvPicPr>
          <p:blipFill>
            <a:blip r:embed="rId12" cstate="print"/>
            <a:stretch>
              <a:fillRect/>
            </a:stretch>
          </p:blipFill>
          <p:spPr>
            <a:xfrm>
              <a:off x="2955280" y="2754088"/>
              <a:ext cx="84249" cy="132321"/>
            </a:xfrm>
            <a:prstGeom prst="rect">
              <a:avLst/>
            </a:prstGeom>
          </p:spPr>
        </p:pic>
      </p:grpSp>
      <p:sp>
        <p:nvSpPr>
          <p:cNvPr id="107" name="object 107"/>
          <p:cNvSpPr txBox="1"/>
          <p:nvPr/>
        </p:nvSpPr>
        <p:spPr>
          <a:xfrm>
            <a:off x="2108780" y="875611"/>
            <a:ext cx="3122880" cy="910546"/>
          </a:xfrm>
          <a:prstGeom prst="rect">
            <a:avLst/>
          </a:prstGeom>
        </p:spPr>
        <p:txBody>
          <a:bodyPr vert="horz" wrap="square" lIns="0" tIns="7279" rIns="0" bIns="0" rtlCol="0">
            <a:spAutoFit/>
          </a:bodyPr>
          <a:lstStyle/>
          <a:p>
            <a:pPr marL="7663" marR="231045">
              <a:lnSpc>
                <a:spcPct val="122800"/>
              </a:lnSpc>
              <a:spcBef>
                <a:spcPts val="57"/>
              </a:spcBef>
            </a:pPr>
            <a:r>
              <a:rPr sz="1207" spc="33" dirty="0">
                <a:latin typeface="Lucida Sans Unicode"/>
                <a:cs typeface="Lucida Sans Unicode"/>
              </a:rPr>
              <a:t>set</a:t>
            </a:r>
            <a:r>
              <a:rPr sz="1207" spc="30" dirty="0">
                <a:latin typeface="Lucida Sans Unicode"/>
                <a:cs typeface="Lucida Sans Unicode"/>
              </a:rPr>
              <a:t> </a:t>
            </a:r>
            <a:r>
              <a:rPr sz="1207" spc="39" dirty="0">
                <a:latin typeface="Lucida Sans Unicode"/>
                <a:cs typeface="Lucida Sans Unicode"/>
              </a:rPr>
              <a:t>by</a:t>
            </a:r>
            <a:r>
              <a:rPr sz="1207" spc="30" dirty="0">
                <a:latin typeface="Lucida Sans Unicode"/>
                <a:cs typeface="Lucida Sans Unicode"/>
              </a:rPr>
              <a:t> </a:t>
            </a:r>
            <a:r>
              <a:rPr sz="1207" spc="33" dirty="0">
                <a:latin typeface="Lucida Sans Unicode"/>
                <a:cs typeface="Lucida Sans Unicode"/>
              </a:rPr>
              <a:t>0:</a:t>
            </a:r>
            <a:r>
              <a:rPr sz="1207" spc="30" dirty="0">
                <a:latin typeface="Lucida Sans Unicode"/>
                <a:cs typeface="Lucida Sans Unicode"/>
              </a:rPr>
              <a:t> ('strategy0', </a:t>
            </a:r>
            <a:r>
              <a:rPr sz="1207" spc="24" dirty="0">
                <a:latin typeface="Lucida Sans Unicode"/>
                <a:cs typeface="Lucida Sans Unicode"/>
              </a:rPr>
              <a:t>'strategy2.2') </a:t>
            </a:r>
            <a:r>
              <a:rPr sz="1207" dirty="0">
                <a:latin typeface="Lucida Sans Unicode"/>
                <a:cs typeface="Lucida Sans Unicode"/>
              </a:rPr>
              <a:t>set</a:t>
            </a:r>
            <a:r>
              <a:rPr sz="1207" spc="45" dirty="0">
                <a:latin typeface="Lucida Sans Unicode"/>
                <a:cs typeface="Lucida Sans Unicode"/>
              </a:rPr>
              <a:t> </a:t>
            </a:r>
            <a:r>
              <a:rPr sz="1207" dirty="0">
                <a:latin typeface="Lucida Sans Unicode"/>
                <a:cs typeface="Lucida Sans Unicode"/>
              </a:rPr>
              <a:t>by</a:t>
            </a:r>
            <a:r>
              <a:rPr sz="1207" spc="48" dirty="0">
                <a:latin typeface="Lucida Sans Unicode"/>
                <a:cs typeface="Lucida Sans Unicode"/>
              </a:rPr>
              <a:t> </a:t>
            </a:r>
            <a:r>
              <a:rPr sz="1207" dirty="0">
                <a:latin typeface="Lucida Sans Unicode"/>
                <a:cs typeface="Lucida Sans Unicode"/>
              </a:rPr>
              <a:t>pdf:</a:t>
            </a:r>
            <a:r>
              <a:rPr sz="1207" spc="60" dirty="0">
                <a:latin typeface="Lucida Sans Unicode"/>
                <a:cs typeface="Lucida Sans Unicode"/>
              </a:rPr>
              <a:t> </a:t>
            </a:r>
            <a:r>
              <a:rPr sz="1207" spc="30" dirty="0">
                <a:latin typeface="Lucida Sans Unicode"/>
                <a:cs typeface="Lucida Sans Unicode"/>
              </a:rPr>
              <a:t>('strategy0',</a:t>
            </a:r>
            <a:r>
              <a:rPr sz="1207" spc="60" dirty="0">
                <a:latin typeface="Lucida Sans Unicode"/>
                <a:cs typeface="Lucida Sans Unicode"/>
              </a:rPr>
              <a:t> </a:t>
            </a:r>
            <a:r>
              <a:rPr sz="1207" spc="24" dirty="0">
                <a:latin typeface="Lucida Sans Unicode"/>
                <a:cs typeface="Lucida Sans Unicode"/>
              </a:rPr>
              <a:t>'strategy2.2')</a:t>
            </a:r>
            <a:endParaRPr sz="1207">
              <a:latin typeface="Lucida Sans Unicode"/>
              <a:cs typeface="Lucida Sans Unicode"/>
            </a:endParaRPr>
          </a:p>
          <a:p>
            <a:pPr marL="7663" marR="3065">
              <a:lnSpc>
                <a:spcPct val="122800"/>
              </a:lnSpc>
            </a:pPr>
            <a:r>
              <a:rPr sz="1207" dirty="0">
                <a:latin typeface="Lucida Sans Unicode"/>
                <a:cs typeface="Lucida Sans Unicode"/>
              </a:rPr>
              <a:t>set</a:t>
            </a:r>
            <a:r>
              <a:rPr sz="1207" spc="175" dirty="0">
                <a:latin typeface="Lucida Sans Unicode"/>
                <a:cs typeface="Lucida Sans Unicode"/>
              </a:rPr>
              <a:t> </a:t>
            </a:r>
            <a:r>
              <a:rPr sz="1207" spc="33" dirty="0">
                <a:latin typeface="Lucida Sans Unicode"/>
                <a:cs typeface="Lucida Sans Unicode"/>
              </a:rPr>
              <a:t>by</a:t>
            </a:r>
            <a:r>
              <a:rPr sz="1207" spc="178" dirty="0">
                <a:latin typeface="Lucida Sans Unicode"/>
                <a:cs typeface="Lucida Sans Unicode"/>
              </a:rPr>
              <a:t> </a:t>
            </a:r>
            <a:r>
              <a:rPr sz="1207" dirty="0">
                <a:latin typeface="Lucida Sans Unicode"/>
                <a:cs typeface="Lucida Sans Unicode"/>
              </a:rPr>
              <a:t>loguni:</a:t>
            </a:r>
            <a:r>
              <a:rPr sz="1207" spc="178" dirty="0">
                <a:latin typeface="Lucida Sans Unicode"/>
                <a:cs typeface="Lucida Sans Unicode"/>
              </a:rPr>
              <a:t> </a:t>
            </a:r>
            <a:r>
              <a:rPr sz="1207" dirty="0">
                <a:latin typeface="Lucida Sans Unicode"/>
                <a:cs typeface="Lucida Sans Unicode"/>
              </a:rPr>
              <a:t>('strategy0',</a:t>
            </a:r>
            <a:r>
              <a:rPr sz="1207" spc="178" dirty="0">
                <a:latin typeface="Lucida Sans Unicode"/>
                <a:cs typeface="Lucida Sans Unicode"/>
              </a:rPr>
              <a:t> </a:t>
            </a:r>
            <a:r>
              <a:rPr sz="1207" spc="-6" dirty="0">
                <a:latin typeface="Lucida Sans Unicode"/>
                <a:cs typeface="Lucida Sans Unicode"/>
              </a:rPr>
              <a:t>'strategy2.2') </a:t>
            </a:r>
            <a:r>
              <a:rPr sz="1207" spc="33" dirty="0">
                <a:latin typeface="Lucida Sans Unicode"/>
                <a:cs typeface="Lucida Sans Unicode"/>
              </a:rPr>
              <a:t>set</a:t>
            </a:r>
            <a:r>
              <a:rPr sz="1207" spc="30" dirty="0">
                <a:latin typeface="Lucida Sans Unicode"/>
                <a:cs typeface="Lucida Sans Unicode"/>
              </a:rPr>
              <a:t> </a:t>
            </a:r>
            <a:r>
              <a:rPr sz="1207" spc="39" dirty="0">
                <a:latin typeface="Lucida Sans Unicode"/>
                <a:cs typeface="Lucida Sans Unicode"/>
              </a:rPr>
              <a:t>by</a:t>
            </a:r>
            <a:r>
              <a:rPr sz="1207" spc="30" dirty="0">
                <a:latin typeface="Lucida Sans Unicode"/>
                <a:cs typeface="Lucida Sans Unicode"/>
              </a:rPr>
              <a:t> </a:t>
            </a:r>
            <a:r>
              <a:rPr sz="1207" spc="42" dirty="0">
                <a:latin typeface="Lucida Sans Unicode"/>
                <a:cs typeface="Lucida Sans Unicode"/>
              </a:rPr>
              <a:t>max:</a:t>
            </a:r>
            <a:r>
              <a:rPr sz="1207" spc="30" dirty="0">
                <a:latin typeface="Lucida Sans Unicode"/>
                <a:cs typeface="Lucida Sans Unicode"/>
              </a:rPr>
              <a:t> ('strategy0',</a:t>
            </a:r>
            <a:r>
              <a:rPr sz="1207" spc="33" dirty="0">
                <a:latin typeface="Lucida Sans Unicode"/>
                <a:cs typeface="Lucida Sans Unicode"/>
              </a:rPr>
              <a:t> </a:t>
            </a:r>
            <a:r>
              <a:rPr sz="1207" spc="24" dirty="0">
                <a:latin typeface="Lucida Sans Unicode"/>
                <a:cs typeface="Lucida Sans Unicode"/>
              </a:rPr>
              <a:t>'strategy2.2')</a:t>
            </a:r>
            <a:endParaRPr sz="1207">
              <a:latin typeface="Lucida Sans Unicode"/>
              <a:cs typeface="Lucida Sans Unicod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FA30701-1839-4AD9-9FB0-1FE217773EEB}"/>
              </a:ext>
            </a:extLst>
          </p:cNvPr>
          <p:cNvGrpSpPr>
            <a:grpSpLocks noChangeAspect="1"/>
          </p:cNvGrpSpPr>
          <p:nvPr/>
        </p:nvGrpSpPr>
        <p:grpSpPr>
          <a:xfrm>
            <a:off x="7127183" y="1339273"/>
            <a:ext cx="4747737" cy="3147785"/>
            <a:chOff x="804431" y="1143348"/>
            <a:chExt cx="5553937" cy="3682303"/>
          </a:xfrm>
        </p:grpSpPr>
        <p:grpSp>
          <p:nvGrpSpPr>
            <p:cNvPr id="95" name="Group 94">
              <a:extLst>
                <a:ext uri="{FF2B5EF4-FFF2-40B4-BE49-F238E27FC236}">
                  <a16:creationId xmlns:a16="http://schemas.microsoft.com/office/drawing/2014/main" id="{009295F3-C405-4A12-BEBD-83B1CB5A3E8B}"/>
                </a:ext>
              </a:extLst>
            </p:cNvPr>
            <p:cNvGrpSpPr/>
            <p:nvPr/>
          </p:nvGrpSpPr>
          <p:grpSpPr>
            <a:xfrm>
              <a:off x="804431" y="1143348"/>
              <a:ext cx="5553937" cy="3682303"/>
              <a:chOff x="804431" y="1143348"/>
              <a:chExt cx="5553937" cy="3682303"/>
            </a:xfrm>
          </p:grpSpPr>
          <p:pic>
            <p:nvPicPr>
              <p:cNvPr id="98" name="Picture 97">
                <a:extLst>
                  <a:ext uri="{FF2B5EF4-FFF2-40B4-BE49-F238E27FC236}">
                    <a16:creationId xmlns:a16="http://schemas.microsoft.com/office/drawing/2014/main" id="{D0070406-74CA-406A-9797-47DBDF3A7C5A}"/>
                  </a:ext>
                </a:extLst>
              </p:cNvPr>
              <p:cNvPicPr>
                <a:picLocks noChangeAspect="1"/>
              </p:cNvPicPr>
              <p:nvPr/>
            </p:nvPicPr>
            <p:blipFill>
              <a:blip r:embed="rId3"/>
              <a:stretch>
                <a:fillRect/>
              </a:stretch>
            </p:blipFill>
            <p:spPr>
              <a:xfrm>
                <a:off x="804431" y="1143348"/>
                <a:ext cx="5553937" cy="3682303"/>
              </a:xfrm>
              <a:prstGeom prst="rect">
                <a:avLst/>
              </a:prstGeom>
            </p:spPr>
          </p:pic>
          <p:sp>
            <p:nvSpPr>
              <p:cNvPr id="99" name="Rectangle 98">
                <a:extLst>
                  <a:ext uri="{FF2B5EF4-FFF2-40B4-BE49-F238E27FC236}">
                    <a16:creationId xmlns:a16="http://schemas.microsoft.com/office/drawing/2014/main" id="{DDFB0820-38AE-4F8A-8FD7-2F0445094CAD}"/>
                  </a:ext>
                </a:extLst>
              </p:cNvPr>
              <p:cNvSpPr/>
              <p:nvPr/>
            </p:nvSpPr>
            <p:spPr>
              <a:xfrm>
                <a:off x="3492792" y="1435099"/>
                <a:ext cx="1496263" cy="353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6" name="Multiplication Sign 95">
              <a:extLst>
                <a:ext uri="{FF2B5EF4-FFF2-40B4-BE49-F238E27FC236}">
                  <a16:creationId xmlns:a16="http://schemas.microsoft.com/office/drawing/2014/main" id="{E761B41A-70A2-40D5-BB2E-16E04A54447B}"/>
                </a:ext>
              </a:extLst>
            </p:cNvPr>
            <p:cNvSpPr/>
            <p:nvPr/>
          </p:nvSpPr>
          <p:spPr>
            <a:xfrm>
              <a:off x="3069825" y="3449985"/>
              <a:ext cx="214015" cy="295599"/>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Multiplication Sign 96">
              <a:extLst>
                <a:ext uri="{FF2B5EF4-FFF2-40B4-BE49-F238E27FC236}">
                  <a16:creationId xmlns:a16="http://schemas.microsoft.com/office/drawing/2014/main" id="{752F51FD-6572-4861-A906-3F316D90F282}"/>
                </a:ext>
              </a:extLst>
            </p:cNvPr>
            <p:cNvSpPr/>
            <p:nvPr/>
          </p:nvSpPr>
          <p:spPr>
            <a:xfrm>
              <a:off x="2696529" y="3631498"/>
              <a:ext cx="214015" cy="295599"/>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itle 1">
            <a:extLst>
              <a:ext uri="{FF2B5EF4-FFF2-40B4-BE49-F238E27FC236}">
                <a16:creationId xmlns:a16="http://schemas.microsoft.com/office/drawing/2014/main" id="{36F24EE9-11D5-48CB-BC5D-F020FB1C8838}"/>
              </a:ext>
            </a:extLst>
          </p:cNvPr>
          <p:cNvSpPr>
            <a:spLocks noGrp="1"/>
          </p:cNvSpPr>
          <p:nvPr>
            <p:ph type="title"/>
          </p:nvPr>
        </p:nvSpPr>
        <p:spPr>
          <a:xfrm>
            <a:off x="1219200" y="236410"/>
            <a:ext cx="9501051" cy="1325563"/>
          </a:xfrm>
        </p:spPr>
        <p:txBody>
          <a:bodyPr>
            <a:noAutofit/>
          </a:bodyPr>
          <a:lstStyle/>
          <a:p>
            <a:r>
              <a:rPr lang="en-US" sz="3000" dirty="0"/>
              <a:t>Searchable database of millions of virtual patients as digital twins for personalized real time decision support</a:t>
            </a:r>
            <a:endParaRPr lang="en-US" sz="3000" b="1" dirty="0"/>
          </a:p>
        </p:txBody>
      </p:sp>
      <p:pic>
        <p:nvPicPr>
          <p:cNvPr id="36" name="Graphic 35" descr="User">
            <a:extLst>
              <a:ext uri="{FF2B5EF4-FFF2-40B4-BE49-F238E27FC236}">
                <a16:creationId xmlns:a16="http://schemas.microsoft.com/office/drawing/2014/main" id="{1C8417EA-C378-499F-A802-AD7C2B7587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817" y="2023290"/>
            <a:ext cx="1005620" cy="1005620"/>
          </a:xfrm>
          <a:prstGeom prst="rect">
            <a:avLst/>
          </a:prstGeom>
        </p:spPr>
      </p:pic>
      <p:pic>
        <p:nvPicPr>
          <p:cNvPr id="37" name="Graphic 36" descr="Internet">
            <a:extLst>
              <a:ext uri="{FF2B5EF4-FFF2-40B4-BE49-F238E27FC236}">
                <a16:creationId xmlns:a16="http://schemas.microsoft.com/office/drawing/2014/main" id="{34FFF469-B00F-4DE1-8CA7-95A56562916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7522" y="2011492"/>
            <a:ext cx="904477" cy="904477"/>
          </a:xfrm>
          <a:prstGeom prst="rect">
            <a:avLst/>
          </a:prstGeom>
        </p:spPr>
      </p:pic>
      <p:sp>
        <p:nvSpPr>
          <p:cNvPr id="38" name="Flowchart: Magnetic Disk 37">
            <a:extLst>
              <a:ext uri="{FF2B5EF4-FFF2-40B4-BE49-F238E27FC236}">
                <a16:creationId xmlns:a16="http://schemas.microsoft.com/office/drawing/2014/main" id="{82C27867-4A25-43C8-85DC-CB6CF5B6D53C}"/>
              </a:ext>
            </a:extLst>
          </p:cNvPr>
          <p:cNvSpPr/>
          <p:nvPr/>
        </p:nvSpPr>
        <p:spPr>
          <a:xfrm>
            <a:off x="3089460" y="5334964"/>
            <a:ext cx="1526177" cy="1257603"/>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CPDT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Database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D1B26B6C-C34D-428E-B4CF-95EBB5059D7E}"/>
              </a:ext>
            </a:extLst>
          </p:cNvPr>
          <p:cNvSpPr txBox="1"/>
          <p:nvPr/>
        </p:nvSpPr>
        <p:spPr>
          <a:xfrm>
            <a:off x="462885" y="2864853"/>
            <a:ext cx="17265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Clinical Interface</a:t>
            </a:r>
          </a:p>
        </p:txBody>
      </p:sp>
      <p:cxnSp>
        <p:nvCxnSpPr>
          <p:cNvPr id="46" name="Straight Arrow Connector 45">
            <a:extLst>
              <a:ext uri="{FF2B5EF4-FFF2-40B4-BE49-F238E27FC236}">
                <a16:creationId xmlns:a16="http://schemas.microsoft.com/office/drawing/2014/main" id="{6CF11E47-0327-4D64-B676-9B0A062B165F}"/>
              </a:ext>
            </a:extLst>
          </p:cNvPr>
          <p:cNvCxnSpPr>
            <a:cxnSpLocks/>
            <a:stCxn id="37" idx="3"/>
            <a:endCxn id="53" idx="1"/>
          </p:cNvCxnSpPr>
          <p:nvPr/>
        </p:nvCxnSpPr>
        <p:spPr>
          <a:xfrm>
            <a:off x="2731999" y="2463731"/>
            <a:ext cx="1753391" cy="15931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B5AF63-CEF2-488F-A2D6-040E9B8ED7F2}"/>
              </a:ext>
            </a:extLst>
          </p:cNvPr>
          <p:cNvCxnSpPr>
            <a:cxnSpLocks/>
            <a:stCxn id="37" idx="3"/>
            <a:endCxn id="54" idx="1"/>
          </p:cNvCxnSpPr>
          <p:nvPr/>
        </p:nvCxnSpPr>
        <p:spPr>
          <a:xfrm flipV="1">
            <a:off x="2731999" y="2463730"/>
            <a:ext cx="174189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0ECE19-9738-4EEF-A472-B3FE11109070}"/>
              </a:ext>
            </a:extLst>
          </p:cNvPr>
          <p:cNvCxnSpPr>
            <a:cxnSpLocks/>
            <a:stCxn id="53" idx="2"/>
            <a:endCxn id="38" idx="4"/>
          </p:cNvCxnSpPr>
          <p:nvPr/>
        </p:nvCxnSpPr>
        <p:spPr>
          <a:xfrm flipH="1">
            <a:off x="4615637" y="4802650"/>
            <a:ext cx="984578" cy="11611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DBD7C-CDB9-4275-9EC4-CA5752840704}"/>
              </a:ext>
            </a:extLst>
          </p:cNvPr>
          <p:cNvCxnSpPr>
            <a:cxnSpLocks/>
            <a:stCxn id="55" idx="0"/>
            <a:endCxn id="37" idx="2"/>
          </p:cNvCxnSpPr>
          <p:nvPr/>
        </p:nvCxnSpPr>
        <p:spPr>
          <a:xfrm flipH="1" flipV="1">
            <a:off x="2279761" y="2915969"/>
            <a:ext cx="4403" cy="3893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149CA1F-FB3C-49D0-82B7-A6680E2A5501}"/>
              </a:ext>
            </a:extLst>
          </p:cNvPr>
          <p:cNvCxnSpPr>
            <a:cxnSpLocks/>
            <a:stCxn id="38" idx="2"/>
            <a:endCxn id="55" idx="2"/>
          </p:cNvCxnSpPr>
          <p:nvPr/>
        </p:nvCxnSpPr>
        <p:spPr>
          <a:xfrm flipH="1" flipV="1">
            <a:off x="2284164" y="5115892"/>
            <a:ext cx="805296" cy="847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Flowchart: Predefined Process 52">
            <a:extLst>
              <a:ext uri="{FF2B5EF4-FFF2-40B4-BE49-F238E27FC236}">
                <a16:creationId xmlns:a16="http://schemas.microsoft.com/office/drawing/2014/main" id="{D8B2140A-6C07-49C7-A00B-9A6CD7570A89}"/>
              </a:ext>
            </a:extLst>
          </p:cNvPr>
          <p:cNvSpPr/>
          <p:nvPr/>
        </p:nvSpPr>
        <p:spPr>
          <a:xfrm>
            <a:off x="4485390" y="3311170"/>
            <a:ext cx="2229650" cy="1491480"/>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Retrieve CPDT Population</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Filter By:</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-Parameter range</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-Therapeutic strategy</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-Outcome difference between 2 strategies</a:t>
            </a:r>
          </a:p>
        </p:txBody>
      </p:sp>
      <p:sp>
        <p:nvSpPr>
          <p:cNvPr id="54" name="Flowchart: Predefined Process 53">
            <a:extLst>
              <a:ext uri="{FF2B5EF4-FFF2-40B4-BE49-F238E27FC236}">
                <a16:creationId xmlns:a16="http://schemas.microsoft.com/office/drawing/2014/main" id="{3F1A7664-4927-48FD-A5D9-2792D048B0EA}"/>
              </a:ext>
            </a:extLst>
          </p:cNvPr>
          <p:cNvSpPr/>
          <p:nvPr/>
        </p:nvSpPr>
        <p:spPr>
          <a:xfrm>
            <a:off x="4473898" y="1731835"/>
            <a:ext cx="2229650" cy="1463789"/>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Simulate CPDT Population</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-User selected parameter range</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and</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-User selected set of treatment strategies</a:t>
            </a:r>
          </a:p>
        </p:txBody>
      </p:sp>
      <p:sp>
        <p:nvSpPr>
          <p:cNvPr id="55" name="Flowchart: Predefined Process 54">
            <a:extLst>
              <a:ext uri="{FF2B5EF4-FFF2-40B4-BE49-F238E27FC236}">
                <a16:creationId xmlns:a16="http://schemas.microsoft.com/office/drawing/2014/main" id="{CF597738-DB15-4DE4-B22C-A0808C7475CB}"/>
              </a:ext>
            </a:extLst>
          </p:cNvPr>
          <p:cNvSpPr/>
          <p:nvPr/>
        </p:nvSpPr>
        <p:spPr>
          <a:xfrm>
            <a:off x="1158421" y="3305295"/>
            <a:ext cx="2251486" cy="1810597"/>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Analyze CPDT Population</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-Compare outcomes on different strategies</a:t>
            </a:r>
          </a:p>
          <a:p>
            <a:pPr marL="52388" marR="0" lvl="0" indent="-5238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-Identify parameter dependencies (where can increased parameter resolution aid decision making?)</a:t>
            </a:r>
          </a:p>
        </p:txBody>
      </p:sp>
      <p:sp>
        <p:nvSpPr>
          <p:cNvPr id="484" name="TextBox 483">
            <a:extLst>
              <a:ext uri="{FF2B5EF4-FFF2-40B4-BE49-F238E27FC236}">
                <a16:creationId xmlns:a16="http://schemas.microsoft.com/office/drawing/2014/main" id="{0C4118DC-94F7-4BE0-9C14-B571FB7D4EF0}"/>
              </a:ext>
            </a:extLst>
          </p:cNvPr>
          <p:cNvSpPr txBox="1"/>
          <p:nvPr/>
        </p:nvSpPr>
        <p:spPr>
          <a:xfrm>
            <a:off x="9053491" y="6488857"/>
            <a:ext cx="2079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Survival time (Strategy 1)</a:t>
            </a:r>
          </a:p>
        </p:txBody>
      </p:sp>
      <p:sp>
        <p:nvSpPr>
          <p:cNvPr id="485" name="TextBox 484">
            <a:extLst>
              <a:ext uri="{FF2B5EF4-FFF2-40B4-BE49-F238E27FC236}">
                <a16:creationId xmlns:a16="http://schemas.microsoft.com/office/drawing/2014/main" id="{69C0AFED-9513-4CC7-A5E4-95403B6A1F7E}"/>
              </a:ext>
            </a:extLst>
          </p:cNvPr>
          <p:cNvSpPr txBox="1"/>
          <p:nvPr/>
        </p:nvSpPr>
        <p:spPr>
          <a:xfrm>
            <a:off x="7367838" y="4646655"/>
            <a:ext cx="12215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Survival time (Strategy 2)</a:t>
            </a:r>
          </a:p>
        </p:txBody>
      </p:sp>
      <p:grpSp>
        <p:nvGrpSpPr>
          <p:cNvPr id="559" name="Group 558">
            <a:extLst>
              <a:ext uri="{FF2B5EF4-FFF2-40B4-BE49-F238E27FC236}">
                <a16:creationId xmlns:a16="http://schemas.microsoft.com/office/drawing/2014/main" id="{7D16A842-5323-483E-8F35-AA6F196E56DA}"/>
              </a:ext>
            </a:extLst>
          </p:cNvPr>
          <p:cNvGrpSpPr/>
          <p:nvPr/>
        </p:nvGrpSpPr>
        <p:grpSpPr>
          <a:xfrm>
            <a:off x="8482663" y="4646655"/>
            <a:ext cx="2727511" cy="1904666"/>
            <a:chOff x="7429500" y="1435100"/>
            <a:chExt cx="3911600" cy="2921000"/>
          </a:xfrm>
        </p:grpSpPr>
        <p:cxnSp>
          <p:nvCxnSpPr>
            <p:cNvPr id="488" name="Straight Connector 487">
              <a:extLst>
                <a:ext uri="{FF2B5EF4-FFF2-40B4-BE49-F238E27FC236}">
                  <a16:creationId xmlns:a16="http://schemas.microsoft.com/office/drawing/2014/main" id="{B5C9548B-60EA-4CBC-A33B-4EE5E57FBFCE}"/>
                </a:ext>
              </a:extLst>
            </p:cNvPr>
            <p:cNvCxnSpPr/>
            <p:nvPr/>
          </p:nvCxnSpPr>
          <p:spPr>
            <a:xfrm>
              <a:off x="7429500" y="1435100"/>
              <a:ext cx="0" cy="292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CE5D42EB-1033-45D1-B200-D6150DEE5118}"/>
                </a:ext>
              </a:extLst>
            </p:cNvPr>
            <p:cNvCxnSpPr>
              <a:cxnSpLocks/>
            </p:cNvCxnSpPr>
            <p:nvPr/>
          </p:nvCxnSpPr>
          <p:spPr>
            <a:xfrm flipH="1">
              <a:off x="7429500" y="4356100"/>
              <a:ext cx="391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0" name="Flowchart: Connector 489">
              <a:extLst>
                <a:ext uri="{FF2B5EF4-FFF2-40B4-BE49-F238E27FC236}">
                  <a16:creationId xmlns:a16="http://schemas.microsoft.com/office/drawing/2014/main" id="{4893EDDC-CC28-4FB4-8536-4CBF6D2AA468}"/>
                </a:ext>
              </a:extLst>
            </p:cNvPr>
            <p:cNvSpPr/>
            <p:nvPr/>
          </p:nvSpPr>
          <p:spPr>
            <a:xfrm>
              <a:off x="9899629" y="2103895"/>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Flowchart: Connector 490">
              <a:extLst>
                <a:ext uri="{FF2B5EF4-FFF2-40B4-BE49-F238E27FC236}">
                  <a16:creationId xmlns:a16="http://schemas.microsoft.com/office/drawing/2014/main" id="{DE85511A-1A10-413C-AB48-BA0CB22C0BBC}"/>
                </a:ext>
              </a:extLst>
            </p:cNvPr>
            <p:cNvSpPr/>
            <p:nvPr/>
          </p:nvSpPr>
          <p:spPr>
            <a:xfrm>
              <a:off x="9660984" y="21198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Flowchart: Connector 491">
              <a:extLst>
                <a:ext uri="{FF2B5EF4-FFF2-40B4-BE49-F238E27FC236}">
                  <a16:creationId xmlns:a16="http://schemas.microsoft.com/office/drawing/2014/main" id="{4F834DFE-E131-4893-A24A-58E2A052D13A}"/>
                </a:ext>
              </a:extLst>
            </p:cNvPr>
            <p:cNvSpPr/>
            <p:nvPr/>
          </p:nvSpPr>
          <p:spPr>
            <a:xfrm>
              <a:off x="10170627"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Flowchart: Connector 492">
              <a:extLst>
                <a:ext uri="{FF2B5EF4-FFF2-40B4-BE49-F238E27FC236}">
                  <a16:creationId xmlns:a16="http://schemas.microsoft.com/office/drawing/2014/main" id="{C6FB40B9-7AEE-4A26-85FC-CF8CEB2DFA5B}"/>
                </a:ext>
              </a:extLst>
            </p:cNvPr>
            <p:cNvSpPr/>
            <p:nvPr/>
          </p:nvSpPr>
          <p:spPr>
            <a:xfrm>
              <a:off x="9813384"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Flowchart: Connector 493">
              <a:extLst>
                <a:ext uri="{FF2B5EF4-FFF2-40B4-BE49-F238E27FC236}">
                  <a16:creationId xmlns:a16="http://schemas.microsoft.com/office/drawing/2014/main" id="{0633BBB5-5C7F-4759-BF67-70BD09C03D1E}"/>
                </a:ext>
              </a:extLst>
            </p:cNvPr>
            <p:cNvSpPr/>
            <p:nvPr/>
          </p:nvSpPr>
          <p:spPr>
            <a:xfrm>
              <a:off x="10170627"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Flowchart: Connector 494">
              <a:extLst>
                <a:ext uri="{FF2B5EF4-FFF2-40B4-BE49-F238E27FC236}">
                  <a16:creationId xmlns:a16="http://schemas.microsoft.com/office/drawing/2014/main" id="{88EE2BD0-85FC-4B3B-9E09-9AADBA41E79A}"/>
                </a:ext>
              </a:extLst>
            </p:cNvPr>
            <p:cNvSpPr/>
            <p:nvPr/>
          </p:nvSpPr>
          <p:spPr>
            <a:xfrm>
              <a:off x="9813384"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6" name="Flowchart: Connector 495">
              <a:extLst>
                <a:ext uri="{FF2B5EF4-FFF2-40B4-BE49-F238E27FC236}">
                  <a16:creationId xmlns:a16="http://schemas.microsoft.com/office/drawing/2014/main" id="{7F90AD8C-5329-4F99-8B6E-16BD96359916}"/>
                </a:ext>
              </a:extLst>
            </p:cNvPr>
            <p:cNvSpPr/>
            <p:nvPr/>
          </p:nvSpPr>
          <p:spPr>
            <a:xfrm>
              <a:off x="9726127" y="251613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Flowchart: Connector 496">
              <a:extLst>
                <a:ext uri="{FF2B5EF4-FFF2-40B4-BE49-F238E27FC236}">
                  <a16:creationId xmlns:a16="http://schemas.microsoft.com/office/drawing/2014/main" id="{13B9DFE9-41C0-4521-BDDB-79DFB532588A}"/>
                </a:ext>
              </a:extLst>
            </p:cNvPr>
            <p:cNvSpPr/>
            <p:nvPr/>
          </p:nvSpPr>
          <p:spPr>
            <a:xfrm>
              <a:off x="10323027"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Flowchart: Connector 497">
              <a:extLst>
                <a:ext uri="{FF2B5EF4-FFF2-40B4-BE49-F238E27FC236}">
                  <a16:creationId xmlns:a16="http://schemas.microsoft.com/office/drawing/2014/main" id="{B9D74959-99E2-4E49-96C5-4ADD72E65D59}"/>
                </a:ext>
              </a:extLst>
            </p:cNvPr>
            <p:cNvSpPr/>
            <p:nvPr/>
          </p:nvSpPr>
          <p:spPr>
            <a:xfrm>
              <a:off x="9965784"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Flowchart: Connector 498">
              <a:extLst>
                <a:ext uri="{FF2B5EF4-FFF2-40B4-BE49-F238E27FC236}">
                  <a16:creationId xmlns:a16="http://schemas.microsoft.com/office/drawing/2014/main" id="{34AF5233-5C6E-4863-A062-B0E8562E1BE7}"/>
                </a:ext>
              </a:extLst>
            </p:cNvPr>
            <p:cNvSpPr/>
            <p:nvPr/>
          </p:nvSpPr>
          <p:spPr>
            <a:xfrm>
              <a:off x="10170627"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Flowchart: Connector 499">
              <a:extLst>
                <a:ext uri="{FF2B5EF4-FFF2-40B4-BE49-F238E27FC236}">
                  <a16:creationId xmlns:a16="http://schemas.microsoft.com/office/drawing/2014/main" id="{BFC00374-B413-4868-916D-CABE6A1A8E22}"/>
                </a:ext>
              </a:extLst>
            </p:cNvPr>
            <p:cNvSpPr/>
            <p:nvPr/>
          </p:nvSpPr>
          <p:spPr>
            <a:xfrm>
              <a:off x="9813384" y="22722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Flowchart: Connector 500">
              <a:extLst>
                <a:ext uri="{FF2B5EF4-FFF2-40B4-BE49-F238E27FC236}">
                  <a16:creationId xmlns:a16="http://schemas.microsoft.com/office/drawing/2014/main" id="{27357782-F984-454D-B14C-C01673915254}"/>
                </a:ext>
              </a:extLst>
            </p:cNvPr>
            <p:cNvSpPr/>
            <p:nvPr/>
          </p:nvSpPr>
          <p:spPr>
            <a:xfrm>
              <a:off x="9726127" y="251613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Flowchart: Connector 501">
              <a:extLst>
                <a:ext uri="{FF2B5EF4-FFF2-40B4-BE49-F238E27FC236}">
                  <a16:creationId xmlns:a16="http://schemas.microsoft.com/office/drawing/2014/main" id="{CBFD31BD-6461-43EC-B6C3-8EDB457C71A6}"/>
                </a:ext>
              </a:extLst>
            </p:cNvPr>
            <p:cNvSpPr/>
            <p:nvPr/>
          </p:nvSpPr>
          <p:spPr>
            <a:xfrm>
              <a:off x="10323027"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Flowchart: Connector 502">
              <a:extLst>
                <a:ext uri="{FF2B5EF4-FFF2-40B4-BE49-F238E27FC236}">
                  <a16:creationId xmlns:a16="http://schemas.microsoft.com/office/drawing/2014/main" id="{2099379A-3F1B-48C3-928F-7C8F3C70D130}"/>
                </a:ext>
              </a:extLst>
            </p:cNvPr>
            <p:cNvSpPr/>
            <p:nvPr/>
          </p:nvSpPr>
          <p:spPr>
            <a:xfrm>
              <a:off x="9965784"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Flowchart: Connector 503">
              <a:extLst>
                <a:ext uri="{FF2B5EF4-FFF2-40B4-BE49-F238E27FC236}">
                  <a16:creationId xmlns:a16="http://schemas.microsoft.com/office/drawing/2014/main" id="{FCE5694C-C008-41D8-8B1C-300097357EFE}"/>
                </a:ext>
              </a:extLst>
            </p:cNvPr>
            <p:cNvSpPr/>
            <p:nvPr/>
          </p:nvSpPr>
          <p:spPr>
            <a:xfrm>
              <a:off x="9726127" y="251613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Flowchart: Connector 504">
              <a:extLst>
                <a:ext uri="{FF2B5EF4-FFF2-40B4-BE49-F238E27FC236}">
                  <a16:creationId xmlns:a16="http://schemas.microsoft.com/office/drawing/2014/main" id="{EC0D1807-3EC8-4D55-9E89-9DE616C9250D}"/>
                </a:ext>
              </a:extLst>
            </p:cNvPr>
            <p:cNvSpPr/>
            <p:nvPr/>
          </p:nvSpPr>
          <p:spPr>
            <a:xfrm>
              <a:off x="10323027"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Flowchart: Connector 505">
              <a:extLst>
                <a:ext uri="{FF2B5EF4-FFF2-40B4-BE49-F238E27FC236}">
                  <a16:creationId xmlns:a16="http://schemas.microsoft.com/office/drawing/2014/main" id="{A472CA15-30A6-499A-8240-FA28426341BB}"/>
                </a:ext>
              </a:extLst>
            </p:cNvPr>
            <p:cNvSpPr/>
            <p:nvPr/>
          </p:nvSpPr>
          <p:spPr>
            <a:xfrm>
              <a:off x="9965784" y="242469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7" name="Flowchart: Connector 506">
              <a:extLst>
                <a:ext uri="{FF2B5EF4-FFF2-40B4-BE49-F238E27FC236}">
                  <a16:creationId xmlns:a16="http://schemas.microsoft.com/office/drawing/2014/main" id="{D65024DC-F38C-424B-87B0-60761393FE22}"/>
                </a:ext>
              </a:extLst>
            </p:cNvPr>
            <p:cNvSpPr/>
            <p:nvPr/>
          </p:nvSpPr>
          <p:spPr>
            <a:xfrm>
              <a:off x="9490150" y="2694546"/>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Flowchart: Connector 507">
              <a:extLst>
                <a:ext uri="{FF2B5EF4-FFF2-40B4-BE49-F238E27FC236}">
                  <a16:creationId xmlns:a16="http://schemas.microsoft.com/office/drawing/2014/main" id="{4EEEAED1-14AE-445E-BAAE-03BFBEE76F5A}"/>
                </a:ext>
              </a:extLst>
            </p:cNvPr>
            <p:cNvSpPr/>
            <p:nvPr/>
          </p:nvSpPr>
          <p:spPr>
            <a:xfrm>
              <a:off x="9825186" y="1964950"/>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Flowchart: Connector 508">
              <a:extLst>
                <a:ext uri="{FF2B5EF4-FFF2-40B4-BE49-F238E27FC236}">
                  <a16:creationId xmlns:a16="http://schemas.microsoft.com/office/drawing/2014/main" id="{2C96A459-1445-485D-9CB9-A5AAF1CB0E20}"/>
                </a:ext>
              </a:extLst>
            </p:cNvPr>
            <p:cNvSpPr/>
            <p:nvPr/>
          </p:nvSpPr>
          <p:spPr>
            <a:xfrm>
              <a:off x="10067118" y="2361190"/>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0" name="Group 509">
              <a:extLst>
                <a:ext uri="{FF2B5EF4-FFF2-40B4-BE49-F238E27FC236}">
                  <a16:creationId xmlns:a16="http://schemas.microsoft.com/office/drawing/2014/main" id="{09D92D77-F4CC-42E2-8005-191888C70C3F}"/>
                </a:ext>
              </a:extLst>
            </p:cNvPr>
            <p:cNvGrpSpPr/>
            <p:nvPr/>
          </p:nvGrpSpPr>
          <p:grpSpPr>
            <a:xfrm rot="20121551">
              <a:off x="8168125" y="1798068"/>
              <a:ext cx="1857347" cy="1473852"/>
              <a:chOff x="8052007" y="1919229"/>
              <a:chExt cx="1857347" cy="1473852"/>
            </a:xfrm>
          </p:grpSpPr>
          <p:sp>
            <p:nvSpPr>
              <p:cNvPr id="511" name="Flowchart: Connector 510">
                <a:extLst>
                  <a:ext uri="{FF2B5EF4-FFF2-40B4-BE49-F238E27FC236}">
                    <a16:creationId xmlns:a16="http://schemas.microsoft.com/office/drawing/2014/main" id="{053C8DE2-0AD4-4437-8E82-2F21F94EBD7C}"/>
                  </a:ext>
                </a:extLst>
              </p:cNvPr>
              <p:cNvSpPr/>
              <p:nvPr/>
            </p:nvSpPr>
            <p:spPr>
              <a:xfrm>
                <a:off x="9817914" y="330164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Flowchart: Connector 511">
                <a:extLst>
                  <a:ext uri="{FF2B5EF4-FFF2-40B4-BE49-F238E27FC236}">
                    <a16:creationId xmlns:a16="http://schemas.microsoft.com/office/drawing/2014/main" id="{D77B9795-B573-4EEB-8953-74D16267BBB7}"/>
                  </a:ext>
                </a:extLst>
              </p:cNvPr>
              <p:cNvSpPr/>
              <p:nvPr/>
            </p:nvSpPr>
            <p:spPr>
              <a:xfrm>
                <a:off x="9337750" y="236373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Flowchart: Connector 512">
                <a:extLst>
                  <a:ext uri="{FF2B5EF4-FFF2-40B4-BE49-F238E27FC236}">
                    <a16:creationId xmlns:a16="http://schemas.microsoft.com/office/drawing/2014/main" id="{82027609-4D46-4991-8E0A-1915628E4040}"/>
                  </a:ext>
                </a:extLst>
              </p:cNvPr>
              <p:cNvSpPr/>
              <p:nvPr/>
            </p:nvSpPr>
            <p:spPr>
              <a:xfrm>
                <a:off x="9400126" y="2699280"/>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 name="Flowchart: Connector 513">
                <a:extLst>
                  <a:ext uri="{FF2B5EF4-FFF2-40B4-BE49-F238E27FC236}">
                    <a16:creationId xmlns:a16="http://schemas.microsoft.com/office/drawing/2014/main" id="{00A4DDFF-2663-4A44-9EE8-2E5E29CA23BF}"/>
                  </a:ext>
                </a:extLst>
              </p:cNvPr>
              <p:cNvSpPr/>
              <p:nvPr/>
            </p:nvSpPr>
            <p:spPr>
              <a:xfrm>
                <a:off x="9684457" y="3121371"/>
                <a:ext cx="91440" cy="914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Flowchart: Connector 514">
                <a:extLst>
                  <a:ext uri="{FF2B5EF4-FFF2-40B4-BE49-F238E27FC236}">
                    <a16:creationId xmlns:a16="http://schemas.microsoft.com/office/drawing/2014/main" id="{77C83F26-097E-40B4-8B25-719395B991DB}"/>
                  </a:ext>
                </a:extLst>
              </p:cNvPr>
              <p:cNvSpPr/>
              <p:nvPr/>
            </p:nvSpPr>
            <p:spPr>
              <a:xfrm rot="4857564">
                <a:off x="8052007" y="216561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Flowchart: Connector 515">
                <a:extLst>
                  <a:ext uri="{FF2B5EF4-FFF2-40B4-BE49-F238E27FC236}">
                    <a16:creationId xmlns:a16="http://schemas.microsoft.com/office/drawing/2014/main" id="{788C67E2-9982-4CE0-A96D-26604406BA9F}"/>
                  </a:ext>
                </a:extLst>
              </p:cNvPr>
              <p:cNvSpPr/>
              <p:nvPr/>
            </p:nvSpPr>
            <p:spPr>
              <a:xfrm rot="4857564">
                <a:off x="8530309" y="2058174"/>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Flowchart: Connector 516">
                <a:extLst>
                  <a:ext uri="{FF2B5EF4-FFF2-40B4-BE49-F238E27FC236}">
                    <a16:creationId xmlns:a16="http://schemas.microsoft.com/office/drawing/2014/main" id="{AB94B63E-4D37-416C-96DC-88D5049CBC51}"/>
                  </a:ext>
                </a:extLst>
              </p:cNvPr>
              <p:cNvSpPr/>
              <p:nvPr/>
            </p:nvSpPr>
            <p:spPr>
              <a:xfrm rot="4857564">
                <a:off x="8291664" y="207417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lowchart: Connector 517">
                <a:extLst>
                  <a:ext uri="{FF2B5EF4-FFF2-40B4-BE49-F238E27FC236}">
                    <a16:creationId xmlns:a16="http://schemas.microsoft.com/office/drawing/2014/main" id="{D3D032F8-1FEC-4CA0-8084-8472CAF124AD}"/>
                  </a:ext>
                </a:extLst>
              </p:cNvPr>
              <p:cNvSpPr/>
              <p:nvPr/>
            </p:nvSpPr>
            <p:spPr>
              <a:xfrm rot="4857564">
                <a:off x="8204407" y="231801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Flowchart: Connector 518">
                <a:extLst>
                  <a:ext uri="{FF2B5EF4-FFF2-40B4-BE49-F238E27FC236}">
                    <a16:creationId xmlns:a16="http://schemas.microsoft.com/office/drawing/2014/main" id="{FC61B3FF-C0AF-46AD-8F35-316A0DDDA103}"/>
                  </a:ext>
                </a:extLst>
              </p:cNvPr>
              <p:cNvSpPr/>
              <p:nvPr/>
            </p:nvSpPr>
            <p:spPr>
              <a:xfrm rot="4857564">
                <a:off x="8801307" y="22265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Flowchart: Connector 519">
                <a:extLst>
                  <a:ext uri="{FF2B5EF4-FFF2-40B4-BE49-F238E27FC236}">
                    <a16:creationId xmlns:a16="http://schemas.microsoft.com/office/drawing/2014/main" id="{1174A03C-DE4C-44F0-A815-0E87CE97CF31}"/>
                  </a:ext>
                </a:extLst>
              </p:cNvPr>
              <p:cNvSpPr/>
              <p:nvPr/>
            </p:nvSpPr>
            <p:spPr>
              <a:xfrm rot="4857564">
                <a:off x="8444064" y="22265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Flowchart: Connector 520">
                <a:extLst>
                  <a:ext uri="{FF2B5EF4-FFF2-40B4-BE49-F238E27FC236}">
                    <a16:creationId xmlns:a16="http://schemas.microsoft.com/office/drawing/2014/main" id="{6F4FA9E2-0DD9-46B3-9C2A-8256ED223944}"/>
                  </a:ext>
                </a:extLst>
              </p:cNvPr>
              <p:cNvSpPr/>
              <p:nvPr/>
            </p:nvSpPr>
            <p:spPr>
              <a:xfrm rot="4857564">
                <a:off x="8204407" y="231801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lowchart: Connector 521">
                <a:extLst>
                  <a:ext uri="{FF2B5EF4-FFF2-40B4-BE49-F238E27FC236}">
                    <a16:creationId xmlns:a16="http://schemas.microsoft.com/office/drawing/2014/main" id="{9F5A3684-C155-4338-A538-4B79FCEE5A31}"/>
                  </a:ext>
                </a:extLst>
              </p:cNvPr>
              <p:cNvSpPr/>
              <p:nvPr/>
            </p:nvSpPr>
            <p:spPr>
              <a:xfrm rot="4857564">
                <a:off x="8801307" y="22265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Flowchart: Connector 522">
                <a:extLst>
                  <a:ext uri="{FF2B5EF4-FFF2-40B4-BE49-F238E27FC236}">
                    <a16:creationId xmlns:a16="http://schemas.microsoft.com/office/drawing/2014/main" id="{7E43DF97-2410-42DD-BCC2-83BBEA0C4820}"/>
                  </a:ext>
                </a:extLst>
              </p:cNvPr>
              <p:cNvSpPr/>
              <p:nvPr/>
            </p:nvSpPr>
            <p:spPr>
              <a:xfrm rot="4857564">
                <a:off x="8444064" y="22265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Flowchart: Connector 523">
                <a:extLst>
                  <a:ext uri="{FF2B5EF4-FFF2-40B4-BE49-F238E27FC236}">
                    <a16:creationId xmlns:a16="http://schemas.microsoft.com/office/drawing/2014/main" id="{ADA0B7C1-4A43-4C17-8D39-02A48727AC10}"/>
                  </a:ext>
                </a:extLst>
              </p:cNvPr>
              <p:cNvSpPr/>
              <p:nvPr/>
            </p:nvSpPr>
            <p:spPr>
              <a:xfrm rot="4857564">
                <a:off x="8356807" y="247041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lowchart: Connector 524">
                <a:extLst>
                  <a:ext uri="{FF2B5EF4-FFF2-40B4-BE49-F238E27FC236}">
                    <a16:creationId xmlns:a16="http://schemas.microsoft.com/office/drawing/2014/main" id="{F7FA7157-BA3C-405E-9C74-AAF390EB44F6}"/>
                  </a:ext>
                </a:extLst>
              </p:cNvPr>
              <p:cNvSpPr/>
              <p:nvPr/>
            </p:nvSpPr>
            <p:spPr>
              <a:xfrm rot="4857564">
                <a:off x="8953707" y="23789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lowchart: Connector 525">
                <a:extLst>
                  <a:ext uri="{FF2B5EF4-FFF2-40B4-BE49-F238E27FC236}">
                    <a16:creationId xmlns:a16="http://schemas.microsoft.com/office/drawing/2014/main" id="{22EA8070-179F-4991-AECE-57485BB0E1F5}"/>
                  </a:ext>
                </a:extLst>
              </p:cNvPr>
              <p:cNvSpPr/>
              <p:nvPr/>
            </p:nvSpPr>
            <p:spPr>
              <a:xfrm rot="4857564">
                <a:off x="8596464" y="23789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lowchart: Connector 526">
                <a:extLst>
                  <a:ext uri="{FF2B5EF4-FFF2-40B4-BE49-F238E27FC236}">
                    <a16:creationId xmlns:a16="http://schemas.microsoft.com/office/drawing/2014/main" id="{89868023-38E6-47FB-B15A-67EE6544B4AE}"/>
                  </a:ext>
                </a:extLst>
              </p:cNvPr>
              <p:cNvSpPr/>
              <p:nvPr/>
            </p:nvSpPr>
            <p:spPr>
              <a:xfrm rot="4857564">
                <a:off x="8245944" y="225705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8" name="Flowchart: Connector 527">
                <a:extLst>
                  <a:ext uri="{FF2B5EF4-FFF2-40B4-BE49-F238E27FC236}">
                    <a16:creationId xmlns:a16="http://schemas.microsoft.com/office/drawing/2014/main" id="{0DE3E80B-C32D-4599-9B21-8789C4A7E1BF}"/>
                  </a:ext>
                </a:extLst>
              </p:cNvPr>
              <p:cNvSpPr/>
              <p:nvPr/>
            </p:nvSpPr>
            <p:spPr>
              <a:xfrm rot="4857564">
                <a:off x="8801307" y="222657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9" name="Flowchart: Connector 528">
                <a:extLst>
                  <a:ext uri="{FF2B5EF4-FFF2-40B4-BE49-F238E27FC236}">
                    <a16:creationId xmlns:a16="http://schemas.microsoft.com/office/drawing/2014/main" id="{D3737C7A-5BFD-4791-AF8A-437C170CE8F3}"/>
                  </a:ext>
                </a:extLst>
              </p:cNvPr>
              <p:cNvSpPr/>
              <p:nvPr/>
            </p:nvSpPr>
            <p:spPr>
              <a:xfrm rot="4857564">
                <a:off x="8444064" y="222657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0" name="Flowchart: Connector 529">
                <a:extLst>
                  <a:ext uri="{FF2B5EF4-FFF2-40B4-BE49-F238E27FC236}">
                    <a16:creationId xmlns:a16="http://schemas.microsoft.com/office/drawing/2014/main" id="{70292CAA-B56E-48FC-A613-2F642D840723}"/>
                  </a:ext>
                </a:extLst>
              </p:cNvPr>
              <p:cNvSpPr/>
              <p:nvPr/>
            </p:nvSpPr>
            <p:spPr>
              <a:xfrm rot="4857564">
                <a:off x="8356807" y="247041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lowchart: Connector 530">
                <a:extLst>
                  <a:ext uri="{FF2B5EF4-FFF2-40B4-BE49-F238E27FC236}">
                    <a16:creationId xmlns:a16="http://schemas.microsoft.com/office/drawing/2014/main" id="{39DE3B3F-992B-48B4-BD7F-3CE35E46607C}"/>
                  </a:ext>
                </a:extLst>
              </p:cNvPr>
              <p:cNvSpPr/>
              <p:nvPr/>
            </p:nvSpPr>
            <p:spPr>
              <a:xfrm rot="4857564">
                <a:off x="8953707" y="23789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Flowchart: Connector 531">
                <a:extLst>
                  <a:ext uri="{FF2B5EF4-FFF2-40B4-BE49-F238E27FC236}">
                    <a16:creationId xmlns:a16="http://schemas.microsoft.com/office/drawing/2014/main" id="{48F8E3AB-47E6-4017-87A3-7D857C3926DA}"/>
                  </a:ext>
                </a:extLst>
              </p:cNvPr>
              <p:cNvSpPr/>
              <p:nvPr/>
            </p:nvSpPr>
            <p:spPr>
              <a:xfrm rot="4857564">
                <a:off x="8596464" y="2378970"/>
                <a:ext cx="91440" cy="91440"/>
              </a:xfrm>
              <a:prstGeom prst="flowChartConnec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lowchart: Connector 532">
                <a:extLst>
                  <a:ext uri="{FF2B5EF4-FFF2-40B4-BE49-F238E27FC236}">
                    <a16:creationId xmlns:a16="http://schemas.microsoft.com/office/drawing/2014/main" id="{DB346600-9719-44EB-A74F-FE19AA4CEBE7}"/>
                  </a:ext>
                </a:extLst>
              </p:cNvPr>
              <p:cNvSpPr/>
              <p:nvPr/>
            </p:nvSpPr>
            <p:spPr>
              <a:xfrm rot="4857564">
                <a:off x="8356807" y="247041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lowchart: Connector 533">
                <a:extLst>
                  <a:ext uri="{FF2B5EF4-FFF2-40B4-BE49-F238E27FC236}">
                    <a16:creationId xmlns:a16="http://schemas.microsoft.com/office/drawing/2014/main" id="{ADB7F086-CB4D-4776-B855-8098F6B285DB}"/>
                  </a:ext>
                </a:extLst>
              </p:cNvPr>
              <p:cNvSpPr/>
              <p:nvPr/>
            </p:nvSpPr>
            <p:spPr>
              <a:xfrm rot="4857564">
                <a:off x="8953707" y="237897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lowchart: Connector 534">
                <a:extLst>
                  <a:ext uri="{FF2B5EF4-FFF2-40B4-BE49-F238E27FC236}">
                    <a16:creationId xmlns:a16="http://schemas.microsoft.com/office/drawing/2014/main" id="{34DE748A-EC00-42FC-A879-075295780B0A}"/>
                  </a:ext>
                </a:extLst>
              </p:cNvPr>
              <p:cNvSpPr/>
              <p:nvPr/>
            </p:nvSpPr>
            <p:spPr>
              <a:xfrm rot="4857564">
                <a:off x="8596464" y="2378970"/>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lowchart: Connector 535">
                <a:extLst>
                  <a:ext uri="{FF2B5EF4-FFF2-40B4-BE49-F238E27FC236}">
                    <a16:creationId xmlns:a16="http://schemas.microsoft.com/office/drawing/2014/main" id="{36DA0D85-D24D-4216-887B-4BFC108FBBFE}"/>
                  </a:ext>
                </a:extLst>
              </p:cNvPr>
              <p:cNvSpPr/>
              <p:nvPr/>
            </p:nvSpPr>
            <p:spPr>
              <a:xfrm rot="4857564">
                <a:off x="8356807" y="2648825"/>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7" name="Flowchart: Connector 536">
                <a:extLst>
                  <a:ext uri="{FF2B5EF4-FFF2-40B4-BE49-F238E27FC236}">
                    <a16:creationId xmlns:a16="http://schemas.microsoft.com/office/drawing/2014/main" id="{3AB53476-63ED-407B-A2A9-306AE82E5740}"/>
                  </a:ext>
                </a:extLst>
              </p:cNvPr>
              <p:cNvSpPr/>
              <p:nvPr/>
            </p:nvSpPr>
            <p:spPr>
              <a:xfrm rot="4857564">
                <a:off x="8455866" y="1919229"/>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8" name="Flowchart: Connector 537">
                <a:extLst>
                  <a:ext uri="{FF2B5EF4-FFF2-40B4-BE49-F238E27FC236}">
                    <a16:creationId xmlns:a16="http://schemas.microsoft.com/office/drawing/2014/main" id="{8EC12276-70CC-4114-BB44-9E85B2E3F95A}"/>
                  </a:ext>
                </a:extLst>
              </p:cNvPr>
              <p:cNvSpPr/>
              <p:nvPr/>
            </p:nvSpPr>
            <p:spPr>
              <a:xfrm rot="4857564">
                <a:off x="8697798" y="2315469"/>
                <a:ext cx="9144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39" name="Straight Connector 538">
              <a:extLst>
                <a:ext uri="{FF2B5EF4-FFF2-40B4-BE49-F238E27FC236}">
                  <a16:creationId xmlns:a16="http://schemas.microsoft.com/office/drawing/2014/main" id="{9154A626-6B5C-4894-9EFA-B312A2B85A00}"/>
                </a:ext>
              </a:extLst>
            </p:cNvPr>
            <p:cNvCxnSpPr>
              <a:cxnSpLocks/>
            </p:cNvCxnSpPr>
            <p:nvPr/>
          </p:nvCxnSpPr>
          <p:spPr>
            <a:xfrm flipH="1">
              <a:off x="7429500" y="2093875"/>
              <a:ext cx="3022600" cy="226222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0" name="Flowchart: Connector 539">
              <a:extLst>
                <a:ext uri="{FF2B5EF4-FFF2-40B4-BE49-F238E27FC236}">
                  <a16:creationId xmlns:a16="http://schemas.microsoft.com/office/drawing/2014/main" id="{9A016493-27D4-44A4-A250-6815969FC81E}"/>
                </a:ext>
              </a:extLst>
            </p:cNvPr>
            <p:cNvSpPr/>
            <p:nvPr/>
          </p:nvSpPr>
          <p:spPr>
            <a:xfrm rot="2103653">
              <a:off x="11124674" y="3669086"/>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1" name="Flowchart: Connector 540">
              <a:extLst>
                <a:ext uri="{FF2B5EF4-FFF2-40B4-BE49-F238E27FC236}">
                  <a16:creationId xmlns:a16="http://schemas.microsoft.com/office/drawing/2014/main" id="{17C8C1A8-EBA0-4275-97B2-DD8554488F6B}"/>
                </a:ext>
              </a:extLst>
            </p:cNvPr>
            <p:cNvSpPr/>
            <p:nvPr/>
          </p:nvSpPr>
          <p:spPr>
            <a:xfrm rot="2103653">
              <a:off x="11161874" y="3881377"/>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 name="Flowchart: Connector 541">
              <a:extLst>
                <a:ext uri="{FF2B5EF4-FFF2-40B4-BE49-F238E27FC236}">
                  <a16:creationId xmlns:a16="http://schemas.microsoft.com/office/drawing/2014/main" id="{C79458AB-7ED7-4340-9920-1E6748043281}"/>
                </a:ext>
              </a:extLst>
            </p:cNvPr>
            <p:cNvSpPr/>
            <p:nvPr/>
          </p:nvSpPr>
          <p:spPr>
            <a:xfrm rot="2103653">
              <a:off x="11161874" y="3881377"/>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lowchart: Connector 542">
              <a:extLst>
                <a:ext uri="{FF2B5EF4-FFF2-40B4-BE49-F238E27FC236}">
                  <a16:creationId xmlns:a16="http://schemas.microsoft.com/office/drawing/2014/main" id="{7F7D4858-9407-48F1-89D2-E5C1ACFB37B5}"/>
                </a:ext>
              </a:extLst>
            </p:cNvPr>
            <p:cNvSpPr/>
            <p:nvPr/>
          </p:nvSpPr>
          <p:spPr>
            <a:xfrm rot="2103653">
              <a:off x="11230892" y="3855339"/>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lowchart: Connector 543">
              <a:extLst>
                <a:ext uri="{FF2B5EF4-FFF2-40B4-BE49-F238E27FC236}">
                  <a16:creationId xmlns:a16="http://schemas.microsoft.com/office/drawing/2014/main" id="{838BB3A4-6D9B-4689-9EDE-2D8647312977}"/>
                </a:ext>
              </a:extLst>
            </p:cNvPr>
            <p:cNvSpPr/>
            <p:nvPr/>
          </p:nvSpPr>
          <p:spPr>
            <a:xfrm rot="6961217">
              <a:off x="10676475" y="3167434"/>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lowchart: Connector 544">
              <a:extLst>
                <a:ext uri="{FF2B5EF4-FFF2-40B4-BE49-F238E27FC236}">
                  <a16:creationId xmlns:a16="http://schemas.microsoft.com/office/drawing/2014/main" id="{F6B5CD7C-298D-4DDE-B809-EA45080CE98B}"/>
                </a:ext>
              </a:extLst>
            </p:cNvPr>
            <p:cNvSpPr/>
            <p:nvPr/>
          </p:nvSpPr>
          <p:spPr>
            <a:xfrm rot="6961217">
              <a:off x="10471946" y="3043439"/>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6" name="Flowchart: Connector 545">
              <a:extLst>
                <a:ext uri="{FF2B5EF4-FFF2-40B4-BE49-F238E27FC236}">
                  <a16:creationId xmlns:a16="http://schemas.microsoft.com/office/drawing/2014/main" id="{AA96F0EE-D536-4B7C-BBE1-31207F2BAD83}"/>
                </a:ext>
              </a:extLst>
            </p:cNvPr>
            <p:cNvSpPr/>
            <p:nvPr/>
          </p:nvSpPr>
          <p:spPr>
            <a:xfrm rot="6961217">
              <a:off x="10801564" y="3460947"/>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7" name="Flowchart: Connector 546">
              <a:extLst>
                <a:ext uri="{FF2B5EF4-FFF2-40B4-BE49-F238E27FC236}">
                  <a16:creationId xmlns:a16="http://schemas.microsoft.com/office/drawing/2014/main" id="{1B9E94FA-1F90-4798-A9A9-CD0EF19864CD}"/>
                </a:ext>
              </a:extLst>
            </p:cNvPr>
            <p:cNvSpPr/>
            <p:nvPr/>
          </p:nvSpPr>
          <p:spPr>
            <a:xfrm rot="6961217">
              <a:off x="10509146" y="3255730"/>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8" name="Flowchart: Connector 547">
              <a:extLst>
                <a:ext uri="{FF2B5EF4-FFF2-40B4-BE49-F238E27FC236}">
                  <a16:creationId xmlns:a16="http://schemas.microsoft.com/office/drawing/2014/main" id="{8145F53D-AB0F-4DDE-90F3-FD4BFC904FBA}"/>
                </a:ext>
              </a:extLst>
            </p:cNvPr>
            <p:cNvSpPr/>
            <p:nvPr/>
          </p:nvSpPr>
          <p:spPr>
            <a:xfrm rot="6961217">
              <a:off x="10801564" y="3460947"/>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9" name="Flowchart: Connector 548">
              <a:extLst>
                <a:ext uri="{FF2B5EF4-FFF2-40B4-BE49-F238E27FC236}">
                  <a16:creationId xmlns:a16="http://schemas.microsoft.com/office/drawing/2014/main" id="{8BF0665A-5FF5-44FB-9A6A-23C4C525B97D}"/>
                </a:ext>
              </a:extLst>
            </p:cNvPr>
            <p:cNvSpPr/>
            <p:nvPr/>
          </p:nvSpPr>
          <p:spPr>
            <a:xfrm rot="6961217">
              <a:off x="10509146" y="3255730"/>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Flowchart: Connector 549">
              <a:extLst>
                <a:ext uri="{FF2B5EF4-FFF2-40B4-BE49-F238E27FC236}">
                  <a16:creationId xmlns:a16="http://schemas.microsoft.com/office/drawing/2014/main" id="{DDFB175B-AA10-4771-A809-49F9F9B6B7BB}"/>
                </a:ext>
              </a:extLst>
            </p:cNvPr>
            <p:cNvSpPr/>
            <p:nvPr/>
          </p:nvSpPr>
          <p:spPr>
            <a:xfrm rot="6961217">
              <a:off x="10838765" y="3673239"/>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lowchart: Connector 550">
              <a:extLst>
                <a:ext uri="{FF2B5EF4-FFF2-40B4-BE49-F238E27FC236}">
                  <a16:creationId xmlns:a16="http://schemas.microsoft.com/office/drawing/2014/main" id="{52DA4193-89E1-4D98-9194-3938EB79F811}"/>
                </a:ext>
              </a:extLst>
            </p:cNvPr>
            <p:cNvSpPr/>
            <p:nvPr/>
          </p:nvSpPr>
          <p:spPr>
            <a:xfrm rot="6961217">
              <a:off x="10546346" y="3468021"/>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lowchart: Connector 551">
              <a:extLst>
                <a:ext uri="{FF2B5EF4-FFF2-40B4-BE49-F238E27FC236}">
                  <a16:creationId xmlns:a16="http://schemas.microsoft.com/office/drawing/2014/main" id="{755E48F3-29AC-49CE-BAEF-332D882DBF1B}"/>
                </a:ext>
              </a:extLst>
            </p:cNvPr>
            <p:cNvSpPr/>
            <p:nvPr/>
          </p:nvSpPr>
          <p:spPr>
            <a:xfrm rot="6961217">
              <a:off x="10801564" y="3460947"/>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lowchart: Connector 552">
              <a:extLst>
                <a:ext uri="{FF2B5EF4-FFF2-40B4-BE49-F238E27FC236}">
                  <a16:creationId xmlns:a16="http://schemas.microsoft.com/office/drawing/2014/main" id="{271460E1-3377-423B-B1AB-F07D9F0E7517}"/>
                </a:ext>
              </a:extLst>
            </p:cNvPr>
            <p:cNvSpPr/>
            <p:nvPr/>
          </p:nvSpPr>
          <p:spPr>
            <a:xfrm rot="6961217">
              <a:off x="10509146" y="3255730"/>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4" name="Flowchart: Connector 553">
              <a:extLst>
                <a:ext uri="{FF2B5EF4-FFF2-40B4-BE49-F238E27FC236}">
                  <a16:creationId xmlns:a16="http://schemas.microsoft.com/office/drawing/2014/main" id="{13DBCAE9-DC68-4C24-8D22-EBDBE4629B11}"/>
                </a:ext>
              </a:extLst>
            </p:cNvPr>
            <p:cNvSpPr/>
            <p:nvPr/>
          </p:nvSpPr>
          <p:spPr>
            <a:xfrm rot="6961217">
              <a:off x="10838765" y="3673239"/>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5" name="Flowchart: Connector 554">
              <a:extLst>
                <a:ext uri="{FF2B5EF4-FFF2-40B4-BE49-F238E27FC236}">
                  <a16:creationId xmlns:a16="http://schemas.microsoft.com/office/drawing/2014/main" id="{AF5A8893-370F-4517-A83A-333A8E8391BF}"/>
                </a:ext>
              </a:extLst>
            </p:cNvPr>
            <p:cNvSpPr/>
            <p:nvPr/>
          </p:nvSpPr>
          <p:spPr>
            <a:xfrm rot="6961217">
              <a:off x="10546346" y="3468021"/>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6" name="Flowchart: Connector 555">
              <a:extLst>
                <a:ext uri="{FF2B5EF4-FFF2-40B4-BE49-F238E27FC236}">
                  <a16:creationId xmlns:a16="http://schemas.microsoft.com/office/drawing/2014/main" id="{C1AA6BBD-27EF-4F4A-B8A0-0A54AE063AC6}"/>
                </a:ext>
              </a:extLst>
            </p:cNvPr>
            <p:cNvSpPr/>
            <p:nvPr/>
          </p:nvSpPr>
          <p:spPr>
            <a:xfrm rot="6961217">
              <a:off x="10838765" y="3673239"/>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7" name="Flowchart: Connector 556">
              <a:extLst>
                <a:ext uri="{FF2B5EF4-FFF2-40B4-BE49-F238E27FC236}">
                  <a16:creationId xmlns:a16="http://schemas.microsoft.com/office/drawing/2014/main" id="{E54533A5-ABDD-4C49-8D18-4BEE1DC63076}"/>
                </a:ext>
              </a:extLst>
            </p:cNvPr>
            <p:cNvSpPr/>
            <p:nvPr/>
          </p:nvSpPr>
          <p:spPr>
            <a:xfrm rot="6961217">
              <a:off x="10546346" y="3468021"/>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8" name="Flowchart: Connector 557">
              <a:extLst>
                <a:ext uri="{FF2B5EF4-FFF2-40B4-BE49-F238E27FC236}">
                  <a16:creationId xmlns:a16="http://schemas.microsoft.com/office/drawing/2014/main" id="{58BA47E6-B8B2-4663-9B53-EE8D995F626E}"/>
                </a:ext>
              </a:extLst>
            </p:cNvPr>
            <p:cNvSpPr/>
            <p:nvPr/>
          </p:nvSpPr>
          <p:spPr>
            <a:xfrm rot="6961217">
              <a:off x="10665770" y="3474254"/>
              <a:ext cx="91440" cy="9144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3848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7582-A369-80EF-3BF0-2BEF405DD85D}"/>
              </a:ext>
            </a:extLst>
          </p:cNvPr>
          <p:cNvSpPr>
            <a:spLocks noGrp="1"/>
          </p:cNvSpPr>
          <p:nvPr>
            <p:ph type="title"/>
          </p:nvPr>
        </p:nvSpPr>
        <p:spPr/>
        <p:txBody>
          <a:bodyPr>
            <a:normAutofit fontScale="90000"/>
          </a:bodyPr>
          <a:lstStyle/>
          <a:p>
            <a:r>
              <a:rPr lang="en-US" dirty="0"/>
              <a:t>Collaboration possibilities with Turing Institute: parameter estimation and decision support</a:t>
            </a:r>
          </a:p>
        </p:txBody>
      </p:sp>
      <p:sp>
        <p:nvSpPr>
          <p:cNvPr id="3" name="Content Placeholder 2">
            <a:extLst>
              <a:ext uri="{FF2B5EF4-FFF2-40B4-BE49-F238E27FC236}">
                <a16:creationId xmlns:a16="http://schemas.microsoft.com/office/drawing/2014/main" id="{1AB0634E-EF72-CC32-3B7E-E06F628C5979}"/>
              </a:ext>
            </a:extLst>
          </p:cNvPr>
          <p:cNvSpPr>
            <a:spLocks noGrp="1"/>
          </p:cNvSpPr>
          <p:nvPr>
            <p:ph idx="1"/>
          </p:nvPr>
        </p:nvSpPr>
        <p:spPr/>
        <p:txBody>
          <a:bodyPr/>
          <a:lstStyle/>
          <a:p>
            <a:r>
              <a:rPr lang="en-US" dirty="0"/>
              <a:t>Use of public databases in defined populations to extract probability distributions for DPM parameters</a:t>
            </a:r>
          </a:p>
          <a:p>
            <a:pPr lvl="1"/>
            <a:r>
              <a:rPr lang="en-US" dirty="0"/>
              <a:t>Critical when data are not available for an individual patient</a:t>
            </a:r>
          </a:p>
          <a:p>
            <a:pPr lvl="1"/>
            <a:r>
              <a:rPr lang="en-US" dirty="0"/>
              <a:t>Partnership for searching of public data</a:t>
            </a:r>
          </a:p>
          <a:p>
            <a:pPr lvl="1"/>
            <a:r>
              <a:rPr lang="en-US" dirty="0"/>
              <a:t>Partnership for methods development to combine </a:t>
            </a:r>
            <a:r>
              <a:rPr lang="en-US" i="1" dirty="0"/>
              <a:t>population input from public databases </a:t>
            </a:r>
            <a:r>
              <a:rPr lang="en-US" dirty="0"/>
              <a:t>with </a:t>
            </a:r>
            <a:r>
              <a:rPr lang="en-US" i="1" dirty="0"/>
              <a:t>incomplete individual patient data </a:t>
            </a:r>
            <a:r>
              <a:rPr lang="en-US" dirty="0"/>
              <a:t>to allow </a:t>
            </a:r>
            <a:r>
              <a:rPr lang="en-US" i="1" dirty="0"/>
              <a:t>personalized, probability weighted parameter estimation</a:t>
            </a:r>
          </a:p>
          <a:p>
            <a:r>
              <a:rPr lang="en-US" dirty="0"/>
              <a:t>Decision support tools:</a:t>
            </a:r>
          </a:p>
          <a:p>
            <a:pPr lvl="1"/>
            <a:r>
              <a:rPr lang="en-US" dirty="0"/>
              <a:t>Partnership for further refinement of decision tools described on digital twin slides</a:t>
            </a:r>
          </a:p>
          <a:p>
            <a:pPr lvl="1"/>
            <a:r>
              <a:rPr lang="en-US" dirty="0"/>
              <a:t>Development of user-friendly interfaces for health care providers</a:t>
            </a:r>
          </a:p>
        </p:txBody>
      </p:sp>
    </p:spTree>
    <p:extLst>
      <p:ext uri="{BB962C8B-B14F-4D97-AF65-F5344CB8AC3E}">
        <p14:creationId xmlns:p14="http://schemas.microsoft.com/office/powerpoint/2010/main" val="3323427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F660-CDDA-1CE7-8E3D-FCE2096015EA}"/>
              </a:ext>
            </a:extLst>
          </p:cNvPr>
          <p:cNvSpPr>
            <a:spLocks noGrp="1"/>
          </p:cNvSpPr>
          <p:nvPr>
            <p:ph type="title"/>
          </p:nvPr>
        </p:nvSpPr>
        <p:spPr/>
        <p:txBody>
          <a:bodyPr/>
          <a:lstStyle/>
          <a:p>
            <a:r>
              <a:rPr lang="en-US" dirty="0"/>
              <a:t>Clinical Trial Designs</a:t>
            </a:r>
          </a:p>
        </p:txBody>
      </p:sp>
      <p:sp>
        <p:nvSpPr>
          <p:cNvPr id="3" name="Content Placeholder 2">
            <a:extLst>
              <a:ext uri="{FF2B5EF4-FFF2-40B4-BE49-F238E27FC236}">
                <a16:creationId xmlns:a16="http://schemas.microsoft.com/office/drawing/2014/main" id="{4C103600-DCDC-CBB0-130E-B69719F4FDF2}"/>
              </a:ext>
            </a:extLst>
          </p:cNvPr>
          <p:cNvSpPr>
            <a:spLocks noGrp="1"/>
          </p:cNvSpPr>
          <p:nvPr>
            <p:ph idx="1"/>
          </p:nvPr>
        </p:nvSpPr>
        <p:spPr/>
        <p:txBody>
          <a:bodyPr/>
          <a:lstStyle/>
          <a:p>
            <a:r>
              <a:rPr lang="en-US" dirty="0"/>
              <a:t>Collaborator: Deepak Parashar</a:t>
            </a:r>
          </a:p>
          <a:p>
            <a:pPr marL="0" indent="0">
              <a:buNone/>
            </a:pPr>
            <a:endParaRPr lang="en-US" dirty="0"/>
          </a:p>
        </p:txBody>
      </p:sp>
      <p:sp>
        <p:nvSpPr>
          <p:cNvPr id="4" name="Date Placeholder 3">
            <a:extLst>
              <a:ext uri="{FF2B5EF4-FFF2-40B4-BE49-F238E27FC236}">
                <a16:creationId xmlns:a16="http://schemas.microsoft.com/office/drawing/2014/main" id="{E620F6BC-35FE-871C-ACC3-6B9497D59E1F}"/>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99B0462D-90BC-0D83-B2A4-47206201D358}"/>
              </a:ext>
            </a:extLst>
          </p:cNvPr>
          <p:cNvSpPr>
            <a:spLocks noGrp="1"/>
          </p:cNvSpPr>
          <p:nvPr>
            <p:ph type="sldNum" sz="quarter" idx="12"/>
          </p:nvPr>
        </p:nvSpPr>
        <p:spPr/>
        <p:txBody>
          <a:bodyPr/>
          <a:lstStyle/>
          <a:p>
            <a:pPr>
              <a:defRPr/>
            </a:pPr>
            <a:fld id="{430CB62A-BFEB-41A6-99D2-67C52B161078}" type="slidenum">
              <a:rPr lang="en-US" smtClean="0"/>
              <a:pPr>
                <a:defRPr/>
              </a:pPr>
              <a:t>37</a:t>
            </a:fld>
            <a:endParaRPr lang="en-US"/>
          </a:p>
        </p:txBody>
      </p:sp>
      <p:pic>
        <p:nvPicPr>
          <p:cNvPr id="9" name="Picture 8">
            <a:extLst>
              <a:ext uri="{FF2B5EF4-FFF2-40B4-BE49-F238E27FC236}">
                <a16:creationId xmlns:a16="http://schemas.microsoft.com/office/drawing/2014/main" id="{47649B3B-20AE-6E67-796A-27E68034AD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9669" y="2240280"/>
            <a:ext cx="2708910" cy="4389120"/>
          </a:xfrm>
          <a:prstGeom prst="rect">
            <a:avLst/>
          </a:prstGeom>
        </p:spPr>
      </p:pic>
    </p:spTree>
    <p:extLst>
      <p:ext uri="{BB962C8B-B14F-4D97-AF65-F5344CB8AC3E}">
        <p14:creationId xmlns:p14="http://schemas.microsoft.com/office/powerpoint/2010/main" val="2414300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7153" y="3167711"/>
            <a:ext cx="105884" cy="116716"/>
          </a:xfrm>
          <a:prstGeom prst="rect">
            <a:avLst/>
          </a:prstGeom>
        </p:spPr>
        <p:txBody>
          <a:bodyPr vert="horz" wrap="square" lIns="0" tIns="8145" rIns="0" bIns="0" rtlCol="0">
            <a:spAutoFit/>
          </a:bodyPr>
          <a:lstStyle/>
          <a:p>
            <a:pPr marL="8145">
              <a:spcBef>
                <a:spcPts val="64"/>
              </a:spcBef>
            </a:pPr>
            <a:r>
              <a:rPr sz="705" spc="-16" dirty="0">
                <a:solidFill>
                  <a:srgbClr val="262626"/>
                </a:solidFill>
                <a:latin typeface="Calibri"/>
                <a:cs typeface="Calibri"/>
              </a:rPr>
              <a:t>21</a:t>
            </a:r>
            <a:endParaRPr sz="705">
              <a:latin typeface="Calibri"/>
              <a:cs typeface="Calibri"/>
            </a:endParaRPr>
          </a:p>
        </p:txBody>
      </p:sp>
      <p:grpSp>
        <p:nvGrpSpPr>
          <p:cNvPr id="10" name="object 10"/>
          <p:cNvGrpSpPr/>
          <p:nvPr/>
        </p:nvGrpSpPr>
        <p:grpSpPr>
          <a:xfrm>
            <a:off x="6197818" y="5245965"/>
            <a:ext cx="109142" cy="243940"/>
            <a:chOff x="3937011" y="8179819"/>
            <a:chExt cx="170180" cy="380365"/>
          </a:xfrm>
        </p:grpSpPr>
        <p:sp>
          <p:nvSpPr>
            <p:cNvPr id="11" name="object 11"/>
            <p:cNvSpPr/>
            <p:nvPr/>
          </p:nvSpPr>
          <p:spPr>
            <a:xfrm>
              <a:off x="3940186" y="8182994"/>
              <a:ext cx="163830" cy="171450"/>
            </a:xfrm>
            <a:custGeom>
              <a:avLst/>
              <a:gdLst/>
              <a:ahLst/>
              <a:cxnLst/>
              <a:rect l="l" t="t" r="r" b="b"/>
              <a:pathLst>
                <a:path w="163829" h="171450">
                  <a:moveTo>
                    <a:pt x="163829" y="0"/>
                  </a:moveTo>
                  <a:lnTo>
                    <a:pt x="0" y="0"/>
                  </a:lnTo>
                  <a:lnTo>
                    <a:pt x="0" y="171450"/>
                  </a:lnTo>
                  <a:lnTo>
                    <a:pt x="163829" y="171450"/>
                  </a:lnTo>
                  <a:lnTo>
                    <a:pt x="163829" y="0"/>
                  </a:lnTo>
                  <a:close/>
                </a:path>
              </a:pathLst>
            </a:custGeom>
            <a:solidFill>
              <a:srgbClr val="B4C7E7"/>
            </a:solidFill>
          </p:spPr>
          <p:txBody>
            <a:bodyPr wrap="square" lIns="0" tIns="0" rIns="0" bIns="0" rtlCol="0"/>
            <a:lstStyle/>
            <a:p>
              <a:endParaRPr/>
            </a:p>
          </p:txBody>
        </p:sp>
        <p:sp>
          <p:nvSpPr>
            <p:cNvPr id="12" name="object 12"/>
            <p:cNvSpPr/>
            <p:nvPr/>
          </p:nvSpPr>
          <p:spPr>
            <a:xfrm>
              <a:off x="3940186" y="8182994"/>
              <a:ext cx="163830" cy="171450"/>
            </a:xfrm>
            <a:custGeom>
              <a:avLst/>
              <a:gdLst/>
              <a:ahLst/>
              <a:cxnLst/>
              <a:rect l="l" t="t" r="r" b="b"/>
              <a:pathLst>
                <a:path w="163829" h="171450">
                  <a:moveTo>
                    <a:pt x="0" y="0"/>
                  </a:moveTo>
                  <a:lnTo>
                    <a:pt x="163830" y="0"/>
                  </a:lnTo>
                  <a:lnTo>
                    <a:pt x="163830" y="171450"/>
                  </a:lnTo>
                  <a:lnTo>
                    <a:pt x="0" y="171450"/>
                  </a:lnTo>
                  <a:lnTo>
                    <a:pt x="0" y="0"/>
                  </a:lnTo>
                  <a:close/>
                </a:path>
              </a:pathLst>
            </a:custGeom>
            <a:ln w="6350">
              <a:solidFill>
                <a:srgbClr val="B4C7E7"/>
              </a:solidFill>
            </a:ln>
          </p:spPr>
          <p:txBody>
            <a:bodyPr wrap="square" lIns="0" tIns="0" rIns="0" bIns="0" rtlCol="0"/>
            <a:lstStyle/>
            <a:p>
              <a:endParaRPr/>
            </a:p>
          </p:txBody>
        </p:sp>
        <p:sp>
          <p:nvSpPr>
            <p:cNvPr id="13" name="object 13"/>
            <p:cNvSpPr/>
            <p:nvPr/>
          </p:nvSpPr>
          <p:spPr>
            <a:xfrm>
              <a:off x="3940186" y="8385300"/>
              <a:ext cx="163830" cy="171450"/>
            </a:xfrm>
            <a:custGeom>
              <a:avLst/>
              <a:gdLst/>
              <a:ahLst/>
              <a:cxnLst/>
              <a:rect l="l" t="t" r="r" b="b"/>
              <a:pathLst>
                <a:path w="163829" h="171450">
                  <a:moveTo>
                    <a:pt x="163829" y="0"/>
                  </a:moveTo>
                  <a:lnTo>
                    <a:pt x="0" y="0"/>
                  </a:lnTo>
                  <a:lnTo>
                    <a:pt x="0" y="171450"/>
                  </a:lnTo>
                  <a:lnTo>
                    <a:pt x="163829" y="171450"/>
                  </a:lnTo>
                  <a:lnTo>
                    <a:pt x="163829" y="0"/>
                  </a:lnTo>
                  <a:close/>
                </a:path>
              </a:pathLst>
            </a:custGeom>
            <a:solidFill>
              <a:srgbClr val="B4C7E7"/>
            </a:solidFill>
          </p:spPr>
          <p:txBody>
            <a:bodyPr wrap="square" lIns="0" tIns="0" rIns="0" bIns="0" rtlCol="0"/>
            <a:lstStyle/>
            <a:p>
              <a:endParaRPr/>
            </a:p>
          </p:txBody>
        </p:sp>
        <p:sp>
          <p:nvSpPr>
            <p:cNvPr id="14" name="object 14"/>
            <p:cNvSpPr/>
            <p:nvPr/>
          </p:nvSpPr>
          <p:spPr>
            <a:xfrm>
              <a:off x="3940186" y="8385300"/>
              <a:ext cx="163830" cy="171450"/>
            </a:xfrm>
            <a:custGeom>
              <a:avLst/>
              <a:gdLst/>
              <a:ahLst/>
              <a:cxnLst/>
              <a:rect l="l" t="t" r="r" b="b"/>
              <a:pathLst>
                <a:path w="163829" h="171450">
                  <a:moveTo>
                    <a:pt x="0" y="0"/>
                  </a:moveTo>
                  <a:lnTo>
                    <a:pt x="163830" y="0"/>
                  </a:lnTo>
                  <a:lnTo>
                    <a:pt x="163830" y="171450"/>
                  </a:lnTo>
                  <a:lnTo>
                    <a:pt x="0" y="171450"/>
                  </a:lnTo>
                  <a:lnTo>
                    <a:pt x="0" y="0"/>
                  </a:lnTo>
                  <a:close/>
                </a:path>
              </a:pathLst>
            </a:custGeom>
            <a:ln w="6350">
              <a:solidFill>
                <a:srgbClr val="B4C7E7"/>
              </a:solidFill>
            </a:ln>
          </p:spPr>
          <p:txBody>
            <a:bodyPr wrap="square" lIns="0" tIns="0" rIns="0" bIns="0" rtlCol="0"/>
            <a:lstStyle/>
            <a:p>
              <a:endParaRPr/>
            </a:p>
          </p:txBody>
        </p:sp>
      </p:grpSp>
      <p:sp>
        <p:nvSpPr>
          <p:cNvPr id="17" name="object 17"/>
          <p:cNvSpPr txBox="1">
            <a:spLocks noGrp="1"/>
          </p:cNvSpPr>
          <p:nvPr>
            <p:ph type="sldNum" sz="quarter" idx="7"/>
          </p:nvPr>
        </p:nvSpPr>
        <p:spPr>
          <a:xfrm>
            <a:off x="7148882" y="9972827"/>
            <a:ext cx="255904" cy="227329"/>
          </a:xfrm>
          <a:prstGeom prst="rect">
            <a:avLst/>
          </a:prstGeom>
        </p:spPr>
        <p:txBody>
          <a:bodyPr vert="horz" wrap="square" lIns="0" tIns="0" rIns="0" bIns="0" rtlCol="0">
            <a:spAutoFit/>
          </a:bodyPr>
          <a:lstStyle>
            <a:defPPr>
              <a:defRPr kern="0"/>
            </a:defPPr>
            <a:lvl1pPr>
              <a:defRPr sz="1300" b="0" i="0">
                <a:solidFill>
                  <a:schemeClr val="tx1"/>
                </a:solidFill>
                <a:latin typeface="Calibri"/>
                <a:cs typeface="Calibri"/>
              </a:defRPr>
            </a:lvl1pPr>
          </a:lstStyle>
          <a:p>
            <a:pPr marL="38100">
              <a:spcBef>
                <a:spcPts val="35"/>
              </a:spcBef>
            </a:pPr>
            <a:fld id="{81D60167-4931-47E6-BA6A-407CBD079E47}" type="slidenum">
              <a:rPr lang="en-US" spc="-25" smtClean="0"/>
              <a:pPr marL="38100">
                <a:spcBef>
                  <a:spcPts val="35"/>
                </a:spcBef>
              </a:pPr>
              <a:t>38</a:t>
            </a:fld>
            <a:endParaRPr spc="-16" dirty="0"/>
          </a:p>
        </p:txBody>
      </p:sp>
      <p:sp>
        <p:nvSpPr>
          <p:cNvPr id="16" name="object 16"/>
          <p:cNvSpPr txBox="1"/>
          <p:nvPr/>
        </p:nvSpPr>
        <p:spPr>
          <a:xfrm>
            <a:off x="4137153" y="5904396"/>
            <a:ext cx="105884" cy="116716"/>
          </a:xfrm>
          <a:prstGeom prst="rect">
            <a:avLst/>
          </a:prstGeom>
        </p:spPr>
        <p:txBody>
          <a:bodyPr vert="horz" wrap="square" lIns="0" tIns="8145" rIns="0" bIns="0" rtlCol="0">
            <a:spAutoFit/>
          </a:bodyPr>
          <a:lstStyle/>
          <a:p>
            <a:pPr marL="8145">
              <a:spcBef>
                <a:spcPts val="64"/>
              </a:spcBef>
            </a:pPr>
            <a:r>
              <a:rPr sz="705" spc="-16" dirty="0">
                <a:solidFill>
                  <a:srgbClr val="262626"/>
                </a:solidFill>
                <a:latin typeface="Calibri"/>
                <a:cs typeface="Calibri"/>
              </a:rPr>
              <a:t>22</a:t>
            </a:r>
            <a:endParaRPr sz="705">
              <a:latin typeface="Calibri"/>
              <a:cs typeface="Calibri"/>
            </a:endParaRPr>
          </a:p>
        </p:txBody>
      </p:sp>
      <p:pic>
        <p:nvPicPr>
          <p:cNvPr id="3" name="Picture 2" descr="A diagram of a cancer patient&#10;&#10;Description automatically generated">
            <a:extLst>
              <a:ext uri="{FF2B5EF4-FFF2-40B4-BE49-F238E27FC236}">
                <a16:creationId xmlns:a16="http://schemas.microsoft.com/office/drawing/2014/main" id="{ADBBA34E-759F-0CAB-7906-832395B13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671257"/>
            <a:ext cx="12066091" cy="5653343"/>
          </a:xfrm>
          <a:prstGeom prst="rect">
            <a:avLst/>
          </a:prstGeom>
        </p:spPr>
      </p:pic>
      <p:sp>
        <p:nvSpPr>
          <p:cNvPr id="5" name="TextBox 4">
            <a:extLst>
              <a:ext uri="{FF2B5EF4-FFF2-40B4-BE49-F238E27FC236}">
                <a16:creationId xmlns:a16="http://schemas.microsoft.com/office/drawing/2014/main" id="{38969DE1-342F-ACEC-BF46-7A1BF678A8DB}"/>
              </a:ext>
            </a:extLst>
          </p:cNvPr>
          <p:cNvSpPr txBox="1"/>
          <p:nvPr/>
        </p:nvSpPr>
        <p:spPr>
          <a:xfrm>
            <a:off x="6629400" y="6412468"/>
            <a:ext cx="5429692" cy="369332"/>
          </a:xfrm>
          <a:prstGeom prst="rect">
            <a:avLst/>
          </a:prstGeom>
          <a:noFill/>
        </p:spPr>
        <p:txBody>
          <a:bodyPr wrap="none" rtlCol="0">
            <a:spAutoFit/>
          </a:bodyPr>
          <a:lstStyle/>
          <a:p>
            <a:r>
              <a:rPr lang="en-US" dirty="0"/>
              <a:t>McCoy et al JCO Precision Oncology 2025 in press</a:t>
            </a:r>
          </a:p>
        </p:txBody>
      </p:sp>
      <p:sp>
        <p:nvSpPr>
          <p:cNvPr id="6" name="TextBox 5">
            <a:extLst>
              <a:ext uri="{FF2B5EF4-FFF2-40B4-BE49-F238E27FC236}">
                <a16:creationId xmlns:a16="http://schemas.microsoft.com/office/drawing/2014/main" id="{406A29E9-C739-AD9B-BDD3-EC6A284BEC1F}"/>
              </a:ext>
            </a:extLst>
          </p:cNvPr>
          <p:cNvSpPr txBox="1"/>
          <p:nvPr/>
        </p:nvSpPr>
        <p:spPr>
          <a:xfrm>
            <a:off x="4800600" y="76200"/>
            <a:ext cx="2967479" cy="461665"/>
          </a:xfrm>
          <a:prstGeom prst="rect">
            <a:avLst/>
          </a:prstGeom>
          <a:noFill/>
        </p:spPr>
        <p:txBody>
          <a:bodyPr wrap="none" rtlCol="0">
            <a:spAutoFit/>
          </a:bodyPr>
          <a:lstStyle/>
          <a:p>
            <a:r>
              <a:rPr lang="en-US" sz="2400" b="1" dirty="0"/>
              <a:t>Pilot Clinical Study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032A-1765-8AC1-8916-7406F9C7F2FB}"/>
              </a:ext>
            </a:extLst>
          </p:cNvPr>
          <p:cNvSpPr>
            <a:spLocks noGrp="1"/>
          </p:cNvSpPr>
          <p:nvPr>
            <p:ph type="title"/>
          </p:nvPr>
        </p:nvSpPr>
        <p:spPr/>
        <p:txBody>
          <a:bodyPr/>
          <a:lstStyle/>
          <a:p>
            <a:r>
              <a:rPr lang="en-US" dirty="0"/>
              <a:t>Proof-of-Concept Trial Design</a:t>
            </a:r>
          </a:p>
        </p:txBody>
      </p:sp>
      <p:sp>
        <p:nvSpPr>
          <p:cNvPr id="3" name="Content Placeholder 2">
            <a:extLst>
              <a:ext uri="{FF2B5EF4-FFF2-40B4-BE49-F238E27FC236}">
                <a16:creationId xmlns:a16="http://schemas.microsoft.com/office/drawing/2014/main" id="{96BC4548-9FC7-8999-3164-5DA7565EF760}"/>
              </a:ext>
            </a:extLst>
          </p:cNvPr>
          <p:cNvSpPr>
            <a:spLocks noGrp="1"/>
          </p:cNvSpPr>
          <p:nvPr>
            <p:ph idx="1"/>
          </p:nvPr>
        </p:nvSpPr>
        <p:spPr>
          <a:xfrm>
            <a:off x="609600" y="1295401"/>
            <a:ext cx="10972800" cy="4830764"/>
          </a:xfrm>
        </p:spPr>
        <p:txBody>
          <a:bodyPr/>
          <a:lstStyle/>
          <a:p>
            <a:r>
              <a:rPr lang="en-US" sz="2800" dirty="0"/>
              <a:t>Design 1: randomize between DPM and CPM strategies</a:t>
            </a:r>
          </a:p>
          <a:p>
            <a:pPr lvl="1"/>
            <a:r>
              <a:rPr lang="en-US" sz="2400" dirty="0"/>
              <a:t>Enroll full population</a:t>
            </a:r>
          </a:p>
          <a:p>
            <a:pPr lvl="1"/>
            <a:r>
              <a:rPr lang="en-US" sz="2400" dirty="0"/>
              <a:t>Stratify by evolutionary classifier</a:t>
            </a:r>
          </a:p>
          <a:p>
            <a:pPr lvl="1"/>
            <a:r>
              <a:rPr lang="en-US" sz="2400" dirty="0"/>
              <a:t>Within each stratum, randomize between DPM and current precision medicine (CPM)</a:t>
            </a:r>
          </a:p>
          <a:p>
            <a:r>
              <a:rPr lang="en-US" sz="2800" dirty="0"/>
              <a:t>Design 2: enrich for patients who are predicted to benefit by evolutionary classifier</a:t>
            </a:r>
          </a:p>
          <a:p>
            <a:pPr lvl="1"/>
            <a:r>
              <a:rPr lang="en-US" sz="2400" dirty="0"/>
              <a:t>Randomize these patients between DPM and CPM</a:t>
            </a:r>
          </a:p>
          <a:p>
            <a:r>
              <a:rPr lang="en-US" sz="2800" dirty="0"/>
              <a:t>Design 1 with 125 virtual patients per arm per stratum was used to simulate mis-specification of drug 2 sensitivity: manuscript in preparation</a:t>
            </a:r>
          </a:p>
          <a:p>
            <a:endParaRPr lang="en-US" sz="2800"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361457A0-3186-2CAB-F72E-E872F9995344}"/>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5D8B164D-28B0-625B-329D-1CA1FEB01708}"/>
              </a:ext>
            </a:extLst>
          </p:cNvPr>
          <p:cNvSpPr>
            <a:spLocks noGrp="1"/>
          </p:cNvSpPr>
          <p:nvPr>
            <p:ph type="sldNum" sz="quarter" idx="12"/>
          </p:nvPr>
        </p:nvSpPr>
        <p:spPr/>
        <p:txBody>
          <a:bodyPr/>
          <a:lstStyle/>
          <a:p>
            <a:pPr>
              <a:defRPr/>
            </a:pPr>
            <a:fld id="{430CB62A-BFEB-41A6-99D2-67C52B161078}" type="slidenum">
              <a:rPr lang="en-US" smtClean="0"/>
              <a:pPr>
                <a:defRPr/>
              </a:pPr>
              <a:t>39</a:t>
            </a:fld>
            <a:endParaRPr lang="en-US"/>
          </a:p>
        </p:txBody>
      </p:sp>
    </p:spTree>
    <p:extLst>
      <p:ext uri="{BB962C8B-B14F-4D97-AF65-F5344CB8AC3E}">
        <p14:creationId xmlns:p14="http://schemas.microsoft.com/office/powerpoint/2010/main" val="336341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BDD7-4ACC-2941-9C9C-F4D26675355B}"/>
              </a:ext>
            </a:extLst>
          </p:cNvPr>
          <p:cNvSpPr>
            <a:spLocks noGrp="1"/>
          </p:cNvSpPr>
          <p:nvPr>
            <p:ph type="title"/>
          </p:nvPr>
        </p:nvSpPr>
        <p:spPr/>
        <p:txBody>
          <a:bodyPr>
            <a:normAutofit fontScale="90000"/>
          </a:bodyPr>
          <a:lstStyle/>
          <a:p>
            <a:r>
              <a:rPr lang="en-US" dirty="0"/>
              <a:t>Hypermutation: A Potential Mechanism of Resistance</a:t>
            </a:r>
          </a:p>
        </p:txBody>
      </p:sp>
      <p:sp>
        <p:nvSpPr>
          <p:cNvPr id="3" name="Content Placeholder 2">
            <a:extLst>
              <a:ext uri="{FF2B5EF4-FFF2-40B4-BE49-F238E27FC236}">
                <a16:creationId xmlns:a16="http://schemas.microsoft.com/office/drawing/2014/main" id="{8B009708-2B36-BC4C-B457-DEFAAC3F7C49}"/>
              </a:ext>
            </a:extLst>
          </p:cNvPr>
          <p:cNvSpPr>
            <a:spLocks noGrp="1"/>
          </p:cNvSpPr>
          <p:nvPr>
            <p:ph idx="1"/>
          </p:nvPr>
        </p:nvSpPr>
        <p:spPr>
          <a:xfrm>
            <a:off x="390728" y="1718472"/>
            <a:ext cx="11331101" cy="4529928"/>
          </a:xfrm>
        </p:spPr>
        <p:txBody>
          <a:bodyPr>
            <a:normAutofit fontScale="92500" lnSpcReduction="20000"/>
          </a:bodyPr>
          <a:lstStyle/>
          <a:p>
            <a:r>
              <a:rPr lang="en-US" dirty="0"/>
              <a:t>Cancers have multiple genetically distinct subclones and they undergo continuous evolution</a:t>
            </a:r>
          </a:p>
          <a:p>
            <a:r>
              <a:rPr lang="en-US" dirty="0"/>
              <a:t>Some of these subclones have mutations in DNA replication or repair genes, genes required for chromosomal stability, or cell cycle checkpoints</a:t>
            </a:r>
          </a:p>
          <a:p>
            <a:r>
              <a:rPr lang="en-US" dirty="0"/>
              <a:t>These subclones are termed “hypermutator subclones” </a:t>
            </a:r>
            <a:r>
              <a:rPr lang="en-US" sz="1600" dirty="0"/>
              <a:t>(Beckman and Loeb DNA Repair 2017)</a:t>
            </a:r>
            <a:endParaRPr lang="en-US" dirty="0"/>
          </a:p>
          <a:p>
            <a:pPr>
              <a:lnSpc>
                <a:spcPct val="100000"/>
              </a:lnSpc>
            </a:pPr>
            <a:r>
              <a:rPr lang="en-US" dirty="0"/>
              <a:t>Elimination of these subclones, even when rare, is seen to be crucial in simulations, as they can rapidly evolve resistance to several non-cross resistant agents (</a:t>
            </a:r>
            <a:r>
              <a:rPr lang="en-US" i="1" dirty="0"/>
              <a:t>in the same cell) </a:t>
            </a:r>
            <a:r>
              <a:rPr lang="en-US" sz="1600" dirty="0"/>
              <a:t>(Beckman et al PNAS 2012; Beckman and Loeb Clinical Pharmacology and Therapeutics 2020)</a:t>
            </a:r>
            <a:r>
              <a:rPr lang="en-US" dirty="0"/>
              <a:t> </a:t>
            </a:r>
          </a:p>
        </p:txBody>
      </p:sp>
      <p:sp>
        <p:nvSpPr>
          <p:cNvPr id="4" name="Slide Number Placeholder 3">
            <a:extLst>
              <a:ext uri="{FF2B5EF4-FFF2-40B4-BE49-F238E27FC236}">
                <a16:creationId xmlns:a16="http://schemas.microsoft.com/office/drawing/2014/main" id="{35656D79-4E00-4847-8BBF-3D9A64C982C4}"/>
              </a:ext>
            </a:extLst>
          </p:cNvPr>
          <p:cNvSpPr>
            <a:spLocks noGrp="1"/>
          </p:cNvSpPr>
          <p:nvPr>
            <p:ph type="sldNum" sz="quarter" idx="12"/>
          </p:nvPr>
        </p:nvSpPr>
        <p:spPr/>
        <p:txBody>
          <a:bodyPr/>
          <a:lstStyle/>
          <a:p>
            <a:fld id="{B06EB83F-AB29-415B-9504-24F1CE633489}" type="slidenum">
              <a:rPr lang="en-US" smtClean="0"/>
              <a:t>4</a:t>
            </a:fld>
            <a:endParaRPr lang="en-US"/>
          </a:p>
        </p:txBody>
      </p:sp>
      <p:sp>
        <p:nvSpPr>
          <p:cNvPr id="5" name="Date Placeholder 4"/>
          <p:cNvSpPr>
            <a:spLocks noGrp="1"/>
          </p:cNvSpPr>
          <p:nvPr>
            <p:ph type="dt" sz="half" idx="10"/>
          </p:nvPr>
        </p:nvSpPr>
        <p:spPr/>
        <p:txBody>
          <a:bodyPr/>
          <a:lstStyle/>
          <a:p>
            <a:pPr>
              <a:defRPr/>
            </a:pPr>
            <a:fld id="{B0E762A8-94E5-43DC-83A4-ADD4A8CA5707}" type="datetime1">
              <a:rPr lang="en-US" smtClean="0"/>
              <a:t>1/25/2025</a:t>
            </a:fld>
            <a:endParaRPr lang="en-US"/>
          </a:p>
        </p:txBody>
      </p:sp>
    </p:spTree>
    <p:extLst>
      <p:ext uri="{BB962C8B-B14F-4D97-AF65-F5344CB8AC3E}">
        <p14:creationId xmlns:p14="http://schemas.microsoft.com/office/powerpoint/2010/main" val="1320260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6A88-229B-B79E-36A6-C5B8E3E244AA}"/>
              </a:ext>
            </a:extLst>
          </p:cNvPr>
          <p:cNvSpPr>
            <a:spLocks noGrp="1"/>
          </p:cNvSpPr>
          <p:nvPr>
            <p:ph type="title"/>
          </p:nvPr>
        </p:nvSpPr>
        <p:spPr/>
        <p:txBody>
          <a:bodyPr/>
          <a:lstStyle/>
          <a:p>
            <a:r>
              <a:rPr lang="en-US" dirty="0"/>
              <a:t>Confirmatory Trial Designs</a:t>
            </a:r>
          </a:p>
        </p:txBody>
      </p:sp>
      <p:sp>
        <p:nvSpPr>
          <p:cNvPr id="3" name="Content Placeholder 2">
            <a:extLst>
              <a:ext uri="{FF2B5EF4-FFF2-40B4-BE49-F238E27FC236}">
                <a16:creationId xmlns:a16="http://schemas.microsoft.com/office/drawing/2014/main" id="{4287EB21-1324-2A22-F949-A8A62220D80D}"/>
              </a:ext>
            </a:extLst>
          </p:cNvPr>
          <p:cNvSpPr>
            <a:spLocks noGrp="1"/>
          </p:cNvSpPr>
          <p:nvPr>
            <p:ph idx="1"/>
          </p:nvPr>
        </p:nvSpPr>
        <p:spPr/>
        <p:txBody>
          <a:bodyPr/>
          <a:lstStyle/>
          <a:p>
            <a:r>
              <a:rPr lang="en-US" dirty="0"/>
              <a:t>These designs need to be confirmatory </a:t>
            </a:r>
            <a:r>
              <a:rPr lang="en-US" b="1" dirty="0"/>
              <a:t>for the DPM strategy independent of any particular example</a:t>
            </a:r>
          </a:p>
          <a:p>
            <a:r>
              <a:rPr lang="en-US" dirty="0"/>
              <a:t>The hypothesis we are testing is: </a:t>
            </a:r>
            <a:r>
              <a:rPr lang="en-US" b="1" dirty="0"/>
              <a:t>DPM can sort patients accurately into each individual optimal treatment sequence</a:t>
            </a:r>
          </a:p>
          <a:p>
            <a:r>
              <a:rPr lang="en-US" b="1" dirty="0"/>
              <a:t>Avoid confounding</a:t>
            </a:r>
            <a:r>
              <a:rPr lang="en-US" dirty="0"/>
              <a:t> that some treatment sequences may perform better or worse than expected in </a:t>
            </a:r>
            <a:r>
              <a:rPr lang="en-US"/>
              <a:t>all patients</a:t>
            </a:r>
          </a:p>
          <a:p>
            <a:endParaRPr lang="en-US" dirty="0"/>
          </a:p>
        </p:txBody>
      </p:sp>
      <p:sp>
        <p:nvSpPr>
          <p:cNvPr id="4" name="Date Placeholder 3">
            <a:extLst>
              <a:ext uri="{FF2B5EF4-FFF2-40B4-BE49-F238E27FC236}">
                <a16:creationId xmlns:a16="http://schemas.microsoft.com/office/drawing/2014/main" id="{284BCA35-B133-4872-EEC8-98ADF0555F2B}"/>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2F70D469-15B9-4A47-48F3-7D0E05087C2C}"/>
              </a:ext>
            </a:extLst>
          </p:cNvPr>
          <p:cNvSpPr>
            <a:spLocks noGrp="1"/>
          </p:cNvSpPr>
          <p:nvPr>
            <p:ph type="sldNum" sz="quarter" idx="12"/>
          </p:nvPr>
        </p:nvSpPr>
        <p:spPr/>
        <p:txBody>
          <a:bodyPr/>
          <a:lstStyle/>
          <a:p>
            <a:pPr>
              <a:defRPr/>
            </a:pPr>
            <a:fld id="{430CB62A-BFEB-41A6-99D2-67C52B161078}" type="slidenum">
              <a:rPr lang="en-US" smtClean="0"/>
              <a:pPr>
                <a:defRPr/>
              </a:pPr>
              <a:t>40</a:t>
            </a:fld>
            <a:endParaRPr lang="en-US"/>
          </a:p>
        </p:txBody>
      </p:sp>
    </p:spTree>
    <p:extLst>
      <p:ext uri="{BB962C8B-B14F-4D97-AF65-F5344CB8AC3E}">
        <p14:creationId xmlns:p14="http://schemas.microsoft.com/office/powerpoint/2010/main" val="607454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429D-54F7-FAB5-B495-DD74589FDE41}"/>
              </a:ext>
            </a:extLst>
          </p:cNvPr>
          <p:cNvSpPr>
            <a:spLocks noGrp="1"/>
          </p:cNvSpPr>
          <p:nvPr>
            <p:ph type="title"/>
          </p:nvPr>
        </p:nvSpPr>
        <p:spPr/>
        <p:txBody>
          <a:bodyPr>
            <a:normAutofit/>
          </a:bodyPr>
          <a:lstStyle/>
          <a:p>
            <a:r>
              <a:rPr lang="en-US" dirty="0"/>
              <a:t>Emerging confirmatory clinical trial design and simulation</a:t>
            </a:r>
          </a:p>
        </p:txBody>
      </p:sp>
      <p:sp>
        <p:nvSpPr>
          <p:cNvPr id="3" name="Content Placeholder 2">
            <a:extLst>
              <a:ext uri="{FF2B5EF4-FFF2-40B4-BE49-F238E27FC236}">
                <a16:creationId xmlns:a16="http://schemas.microsoft.com/office/drawing/2014/main" id="{F2206B87-7EEF-1A56-8643-CDBA2ACC68BD}"/>
              </a:ext>
            </a:extLst>
          </p:cNvPr>
          <p:cNvSpPr>
            <a:spLocks noGrp="1"/>
          </p:cNvSpPr>
          <p:nvPr>
            <p:ph idx="1"/>
          </p:nvPr>
        </p:nvSpPr>
        <p:spPr/>
        <p:txBody>
          <a:bodyPr/>
          <a:lstStyle/>
          <a:p>
            <a:r>
              <a:rPr lang="en-US" dirty="0"/>
              <a:t>Dr. Martyn Plummer from the Statistics Department of the University of Warwick will work with Drs. Parashar and Beckman</a:t>
            </a:r>
          </a:p>
          <a:p>
            <a:r>
              <a:rPr lang="en-US" dirty="0"/>
              <a:t>Simulation and optimization of </a:t>
            </a:r>
            <a:r>
              <a:rPr lang="en-US" dirty="0" err="1"/>
              <a:t>hyperbasket</a:t>
            </a:r>
            <a:r>
              <a:rPr lang="en-US" dirty="0"/>
              <a:t> design</a:t>
            </a:r>
          </a:p>
          <a:p>
            <a:r>
              <a:rPr lang="en-US" dirty="0"/>
              <a:t>Development of other alternative designs</a:t>
            </a:r>
          </a:p>
          <a:p>
            <a:r>
              <a:rPr lang="en-US" dirty="0"/>
              <a:t>These projects may benefit from AI/ML methods </a:t>
            </a:r>
            <a:r>
              <a:rPr lang="en-US" b="1" dirty="0"/>
              <a:t>(Turing?)</a:t>
            </a:r>
          </a:p>
        </p:txBody>
      </p:sp>
    </p:spTree>
    <p:extLst>
      <p:ext uri="{BB962C8B-B14F-4D97-AF65-F5344CB8AC3E}">
        <p14:creationId xmlns:p14="http://schemas.microsoft.com/office/powerpoint/2010/main" val="406098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Summary</a:t>
            </a:r>
          </a:p>
        </p:txBody>
      </p:sp>
      <p:sp>
        <p:nvSpPr>
          <p:cNvPr id="3" name="Content Placeholder 2"/>
          <p:cNvSpPr>
            <a:spLocks noGrp="1"/>
          </p:cNvSpPr>
          <p:nvPr>
            <p:ph idx="1"/>
          </p:nvPr>
        </p:nvSpPr>
        <p:spPr>
          <a:xfrm>
            <a:off x="609600" y="1219200"/>
            <a:ext cx="10972800" cy="4525963"/>
          </a:xfrm>
        </p:spPr>
        <p:txBody>
          <a:bodyPr/>
          <a:lstStyle/>
          <a:p>
            <a:pPr eaLnBrk="1" hangingPunct="1">
              <a:spcBef>
                <a:spcPct val="50000"/>
              </a:spcBef>
              <a:defRPr/>
            </a:pPr>
            <a:r>
              <a:rPr lang="en-US" altLang="en-US" sz="2400" dirty="0">
                <a:latin typeface="Calibri" panose="020F0502020204030204" pitchFamily="34" charset="0"/>
                <a:cs typeface="Calibri" panose="020F0502020204030204" pitchFamily="34" charset="0"/>
              </a:rPr>
              <a:t>DPM differs from both current precision medicine and other evolutionary guided paradigms and may lead to striking improvements in outcome across a broad range of therapies and clinical presentations.</a:t>
            </a:r>
          </a:p>
          <a:p>
            <a:pPr eaLnBrk="1" hangingPunct="1">
              <a:spcBef>
                <a:spcPct val="50000"/>
              </a:spcBef>
              <a:defRPr/>
            </a:pPr>
            <a:r>
              <a:rPr lang="en-US" altLang="en-US" sz="2400" dirty="0">
                <a:latin typeface="Calibri" panose="020F0502020204030204" pitchFamily="34" charset="0"/>
                <a:cs typeface="Calibri" panose="020F0502020204030204" pitchFamily="34" charset="0"/>
              </a:rPr>
              <a:t>DPM is designed for multiple therapies and aims to prevent late relapses. </a:t>
            </a:r>
          </a:p>
          <a:p>
            <a:pPr eaLnBrk="1" hangingPunct="1">
              <a:spcBef>
                <a:spcPct val="50000"/>
              </a:spcBef>
              <a:defRPr/>
            </a:pPr>
            <a:r>
              <a:rPr lang="en-US" altLang="en-US" sz="2400" dirty="0">
                <a:latin typeface="Calibri" panose="020F0502020204030204" pitchFamily="34" charset="0"/>
                <a:cs typeface="Calibri" panose="020F0502020204030204" pitchFamily="34" charset="0"/>
              </a:rPr>
              <a:t>Long range planning further enhances the benefits of DPM, yet DPM benefits can be seen after only several months, raising the possibility of a window study.</a:t>
            </a:r>
          </a:p>
          <a:p>
            <a:pPr eaLnBrk="1" hangingPunct="1">
              <a:spcBef>
                <a:spcPct val="50000"/>
              </a:spcBef>
              <a:defRPr/>
            </a:pPr>
            <a:r>
              <a:rPr lang="en-US" altLang="en-US" sz="2400" dirty="0">
                <a:latin typeface="Calibri" panose="020F0502020204030204" pitchFamily="34" charset="0"/>
                <a:cs typeface="Calibri" panose="020F0502020204030204" pitchFamily="34" charset="0"/>
              </a:rPr>
              <a:t>An evolutionary classifier identifies patients who will benefit most from DPM. The approach may be generalizable to other evolutionary guided approaches. </a:t>
            </a:r>
          </a:p>
          <a:p>
            <a:pPr eaLnBrk="1" hangingPunct="1">
              <a:spcBef>
                <a:spcPct val="50000"/>
              </a:spcBef>
              <a:defRPr/>
            </a:pPr>
            <a:r>
              <a:rPr lang="en-US" altLang="en-US" sz="2400" dirty="0">
                <a:latin typeface="Calibri" panose="020F0502020204030204" pitchFamily="34" charset="0"/>
                <a:cs typeface="Calibri" panose="020F0502020204030204" pitchFamily="34" charset="0"/>
              </a:rPr>
              <a:t>DPM is unique in identifying hypermutator subclones as a therapeutic priority. </a:t>
            </a:r>
          </a:p>
          <a:p>
            <a:pPr eaLnBrk="1" hangingPunct="1">
              <a:spcBef>
                <a:spcPct val="50000"/>
              </a:spcBef>
              <a:defRPr/>
            </a:pPr>
            <a:r>
              <a:rPr lang="en-US" sz="2400" dirty="0">
                <a:latin typeface="Calibri" panose="020F0502020204030204" pitchFamily="34" charset="0"/>
                <a:cs typeface="Calibri" panose="020F0502020204030204" pitchFamily="34" charset="0"/>
              </a:rPr>
              <a:t>Novel clinical trial designs to test DPM under development in collaboration with Dr. Parashar</a:t>
            </a:r>
            <a:endParaRPr lang="en-US" sz="2400" dirty="0"/>
          </a:p>
        </p:txBody>
      </p:sp>
      <p:sp>
        <p:nvSpPr>
          <p:cNvPr id="4" name="Date Placeholder 3"/>
          <p:cNvSpPr>
            <a:spLocks noGrp="1"/>
          </p:cNvSpPr>
          <p:nvPr>
            <p:ph type="dt" sz="half" idx="10"/>
          </p:nvPr>
        </p:nvSpPr>
        <p:spPr/>
        <p:txBody>
          <a:bodyPr/>
          <a:lstStyle/>
          <a:p>
            <a:pPr>
              <a:defRPr/>
            </a:pPr>
            <a:fld id="{015E3206-3411-4C29-8ED8-BB672E653688}"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42</a:t>
            </a:fld>
            <a:endParaRPr lang="en-US"/>
          </a:p>
        </p:txBody>
      </p:sp>
    </p:spTree>
    <p:extLst>
      <p:ext uri="{BB962C8B-B14F-4D97-AF65-F5344CB8AC3E}">
        <p14:creationId xmlns:p14="http://schemas.microsoft.com/office/powerpoint/2010/main" val="1009962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Wayne Gretzky, Hockey Hall of Famer</a:t>
            </a:r>
          </a:p>
        </p:txBody>
      </p:sp>
      <p:sp>
        <p:nvSpPr>
          <p:cNvPr id="3" name="Content Placeholder 2"/>
          <p:cNvSpPr>
            <a:spLocks noGrp="1"/>
          </p:cNvSpPr>
          <p:nvPr>
            <p:ph idx="1"/>
          </p:nvPr>
        </p:nvSpPr>
        <p:spPr>
          <a:xfrm>
            <a:off x="609600" y="1600201"/>
            <a:ext cx="10424160" cy="4525963"/>
          </a:xfrm>
        </p:spPr>
        <p:txBody>
          <a:bodyPr/>
          <a:lstStyle/>
          <a:p>
            <a:pPr marL="0" indent="0">
              <a:buNone/>
            </a:pPr>
            <a:endParaRPr lang="en-US" dirty="0"/>
          </a:p>
        </p:txBody>
      </p:sp>
      <p:sp>
        <p:nvSpPr>
          <p:cNvPr id="4" name="Date Placeholder 3"/>
          <p:cNvSpPr>
            <a:spLocks noGrp="1"/>
          </p:cNvSpPr>
          <p:nvPr>
            <p:ph type="dt" sz="half" idx="10"/>
          </p:nvPr>
        </p:nvSpPr>
        <p:spPr/>
        <p:txBody>
          <a:bodyPr/>
          <a:lstStyle/>
          <a:p>
            <a:pPr>
              <a:defRPr/>
            </a:pPr>
            <a:fld id="{4D6CB6E1-0AD4-44D1-9D66-0051604AD5DA}"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43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784" y="1295400"/>
            <a:ext cx="5157216" cy="5157216"/>
          </a:xfrm>
          <a:prstGeom prst="rect">
            <a:avLst/>
          </a:prstGeom>
        </p:spPr>
      </p:pic>
    </p:spTree>
    <p:extLst>
      <p:ext uri="{BB962C8B-B14F-4D97-AF65-F5344CB8AC3E}">
        <p14:creationId xmlns:p14="http://schemas.microsoft.com/office/powerpoint/2010/main" val="3479485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15B5-D3AC-4E49-8904-67FE244F5336}"/>
              </a:ext>
            </a:extLst>
          </p:cNvPr>
          <p:cNvSpPr>
            <a:spLocks noGrp="1"/>
          </p:cNvSpPr>
          <p:nvPr>
            <p:ph type="title"/>
          </p:nvPr>
        </p:nvSpPr>
        <p:spPr/>
        <p:txBody>
          <a:bodyPr/>
          <a:lstStyle/>
          <a:p>
            <a:r>
              <a:rPr lang="en-US" dirty="0"/>
              <a:t>References I</a:t>
            </a:r>
          </a:p>
        </p:txBody>
      </p:sp>
      <p:sp>
        <p:nvSpPr>
          <p:cNvPr id="3" name="Content Placeholder 2">
            <a:extLst>
              <a:ext uri="{FF2B5EF4-FFF2-40B4-BE49-F238E27FC236}">
                <a16:creationId xmlns:a16="http://schemas.microsoft.com/office/drawing/2014/main" id="{CD47886D-0A95-441E-8481-F12F2F95ABDF}"/>
              </a:ext>
            </a:extLst>
          </p:cNvPr>
          <p:cNvSpPr>
            <a:spLocks noGrp="1"/>
          </p:cNvSpPr>
          <p:nvPr>
            <p:ph idx="1"/>
          </p:nvPr>
        </p:nvSpPr>
        <p:spPr>
          <a:xfrm>
            <a:off x="609600" y="1295401"/>
            <a:ext cx="10972800" cy="4830764"/>
          </a:xfrm>
        </p:spPr>
        <p:txBody>
          <a:bodyPr/>
          <a:lstStyle/>
          <a:p>
            <a:endParaRPr lang="en-US" sz="1400" dirty="0">
              <a:solidFill>
                <a:srgbClr val="FF0000"/>
              </a:solidFill>
            </a:endParaRPr>
          </a:p>
          <a:p>
            <a:r>
              <a:rPr lang="en-US" sz="1600" dirty="0" err="1"/>
              <a:t>Akhmetzhanov</a:t>
            </a:r>
            <a:r>
              <a:rPr lang="en-US" sz="1600" dirty="0"/>
              <a:t>, Andrei R., Kim, Jong-</a:t>
            </a:r>
            <a:r>
              <a:rPr lang="en-US" sz="1600" dirty="0" err="1"/>
              <a:t>Wook</a:t>
            </a:r>
            <a:r>
              <a:rPr lang="en-US" sz="1600" dirty="0"/>
              <a:t>, Sullivan, Ryan, Beckman, Robert A</a:t>
            </a:r>
            <a:r>
              <a:rPr lang="en-US" sz="1600" b="1" dirty="0"/>
              <a:t>., </a:t>
            </a:r>
            <a:r>
              <a:rPr lang="en-US" sz="1600" dirty="0"/>
              <a:t>Tamayo, Pablo and Chen-Hsiang </a:t>
            </a:r>
            <a:r>
              <a:rPr lang="en-US" sz="1600" dirty="0" err="1"/>
              <a:t>Yeang</a:t>
            </a:r>
            <a:r>
              <a:rPr lang="en-US" sz="1600" dirty="0"/>
              <a:t>. Modelling </a:t>
            </a:r>
            <a:r>
              <a:rPr lang="en-US" sz="1600" dirty="0" err="1"/>
              <a:t>Bistable</a:t>
            </a:r>
            <a:r>
              <a:rPr lang="en-US" sz="1600" dirty="0"/>
              <a:t> </a:t>
            </a:r>
            <a:r>
              <a:rPr lang="en-US" sz="1600" dirty="0" err="1"/>
              <a:t>Tumour</a:t>
            </a:r>
            <a:r>
              <a:rPr lang="en-US" sz="1600" dirty="0"/>
              <a:t> Population Dynamics to Design Effective Treatment Strategies. Journal of Theoretical Biology 474: 88-102 (2019).</a:t>
            </a:r>
            <a:endParaRPr lang="en-US" sz="1600" dirty="0">
              <a:solidFill>
                <a:srgbClr val="FF0000"/>
              </a:solidFill>
            </a:endParaRPr>
          </a:p>
          <a:p>
            <a:r>
              <a:rPr lang="en-US" sz="1600" dirty="0">
                <a:solidFill>
                  <a:srgbClr val="FF0000"/>
                </a:solidFill>
              </a:rPr>
              <a:t>Beckman RA, </a:t>
            </a:r>
            <a:r>
              <a:rPr lang="en-US" sz="1600" dirty="0" err="1">
                <a:solidFill>
                  <a:srgbClr val="FF0000"/>
                </a:solidFill>
              </a:rPr>
              <a:t>Kareva</a:t>
            </a:r>
            <a:r>
              <a:rPr lang="en-US" sz="1600" dirty="0">
                <a:solidFill>
                  <a:srgbClr val="FF0000"/>
                </a:solidFill>
              </a:rPr>
              <a:t> I, and Adler FR (2020). How should cancer models be constructed? </a:t>
            </a:r>
            <a:r>
              <a:rPr lang="en-US" sz="1600" i="1" dirty="0">
                <a:solidFill>
                  <a:srgbClr val="FF0000"/>
                </a:solidFill>
              </a:rPr>
              <a:t>Cancer Control </a:t>
            </a:r>
            <a:r>
              <a:rPr lang="en-US" sz="1600" dirty="0">
                <a:solidFill>
                  <a:srgbClr val="FF0000"/>
                </a:solidFill>
              </a:rPr>
              <a:t>27: 1-12.</a:t>
            </a:r>
          </a:p>
          <a:p>
            <a:r>
              <a:rPr lang="en-US" sz="1600" dirty="0">
                <a:solidFill>
                  <a:srgbClr val="FF0000"/>
                </a:solidFill>
              </a:rPr>
              <a:t>Beckman RA &amp; Loeb LA (2020). Rare mutations in cancer drug resistance and implications for therapy. </a:t>
            </a:r>
            <a:r>
              <a:rPr lang="en-US" sz="1600" i="1" dirty="0">
                <a:solidFill>
                  <a:srgbClr val="FF0000"/>
                </a:solidFill>
              </a:rPr>
              <a:t>Clinical Pharmacology and Therapeutics</a:t>
            </a:r>
            <a:r>
              <a:rPr lang="en-US" sz="1600" dirty="0">
                <a:solidFill>
                  <a:srgbClr val="FF0000"/>
                </a:solidFill>
              </a:rPr>
              <a:t>, doi10.1002/cpt.1938.</a:t>
            </a:r>
          </a:p>
          <a:p>
            <a:r>
              <a:rPr lang="en-US" sz="1600" dirty="0">
                <a:solidFill>
                  <a:srgbClr val="FF0000"/>
                </a:solidFill>
              </a:rPr>
              <a:t>Beckman RA, </a:t>
            </a:r>
            <a:r>
              <a:rPr lang="en-US" sz="1600" dirty="0" err="1">
                <a:solidFill>
                  <a:srgbClr val="FF0000"/>
                </a:solidFill>
              </a:rPr>
              <a:t>Schemmann</a:t>
            </a:r>
            <a:r>
              <a:rPr lang="en-US" sz="1600" dirty="0">
                <a:solidFill>
                  <a:srgbClr val="FF0000"/>
                </a:solidFill>
              </a:rPr>
              <a:t> GS, &amp; </a:t>
            </a:r>
            <a:r>
              <a:rPr lang="en-US" sz="1600" dirty="0" err="1">
                <a:solidFill>
                  <a:srgbClr val="FF0000"/>
                </a:solidFill>
              </a:rPr>
              <a:t>Yeang</a:t>
            </a:r>
            <a:r>
              <a:rPr lang="en-US" sz="1600" dirty="0">
                <a:solidFill>
                  <a:srgbClr val="FF0000"/>
                </a:solidFill>
              </a:rPr>
              <a:t> CH (2012). Impact of genetic dynamics and single-cell heterogeneity on development of nonstandard personalized medicine strategies for cancer. </a:t>
            </a:r>
            <a:r>
              <a:rPr lang="en-US" sz="1600" i="1" dirty="0">
                <a:solidFill>
                  <a:srgbClr val="FF0000"/>
                </a:solidFill>
              </a:rPr>
              <a:t>Proceedings of the National Academy of Sciences of the United States of America</a:t>
            </a:r>
            <a:r>
              <a:rPr lang="en-US" sz="1600" dirty="0">
                <a:solidFill>
                  <a:srgbClr val="FF0000"/>
                </a:solidFill>
              </a:rPr>
              <a:t> 109(36):14586-14591.</a:t>
            </a:r>
          </a:p>
          <a:p>
            <a:r>
              <a:rPr lang="en-US" sz="1600" dirty="0" err="1"/>
              <a:t>Bozic</a:t>
            </a:r>
            <a:r>
              <a:rPr lang="en-US" sz="1600" dirty="0"/>
              <a:t> I</a:t>
            </a:r>
            <a:r>
              <a:rPr lang="en-US" sz="1600" i="1" dirty="0"/>
              <a:t>, et al.</a:t>
            </a:r>
            <a:r>
              <a:rPr lang="en-US" sz="1600" dirty="0"/>
              <a:t> (2013). Evolutionary dynamics of cancer in response to targeted combination therapy. </a:t>
            </a:r>
            <a:r>
              <a:rPr lang="en-US" sz="1600" i="1" dirty="0" err="1"/>
              <a:t>Elife</a:t>
            </a:r>
            <a:r>
              <a:rPr lang="en-US" sz="1600" dirty="0"/>
              <a:t> 2:e00747</a:t>
            </a:r>
          </a:p>
          <a:p>
            <a:r>
              <a:rPr lang="en-US" sz="1600" dirty="0" err="1"/>
              <a:t>Bozic</a:t>
            </a:r>
            <a:r>
              <a:rPr lang="en-US" sz="1600" dirty="0"/>
              <a:t> I, </a:t>
            </a:r>
            <a:r>
              <a:rPr lang="en-US" sz="1600" dirty="0" err="1"/>
              <a:t>Gerold</a:t>
            </a:r>
            <a:r>
              <a:rPr lang="en-US" sz="1600" dirty="0"/>
              <a:t> JM, &amp; Nowak MA (2016). Quantifying clonal and </a:t>
            </a:r>
            <a:r>
              <a:rPr lang="en-US" sz="1600" dirty="0" err="1"/>
              <a:t>subclonal</a:t>
            </a:r>
            <a:r>
              <a:rPr lang="en-US" sz="1600" dirty="0"/>
              <a:t> passenger mutations in cancer evolution. </a:t>
            </a:r>
            <a:r>
              <a:rPr lang="en-US" sz="1600" i="1" dirty="0" err="1"/>
              <a:t>PLoS</a:t>
            </a:r>
            <a:r>
              <a:rPr lang="en-US" sz="1600" i="1" dirty="0"/>
              <a:t> computational biology</a:t>
            </a:r>
            <a:r>
              <a:rPr lang="en-US" sz="1600" dirty="0"/>
              <a:t> 12(2):e1004731..</a:t>
            </a:r>
          </a:p>
          <a:p>
            <a:r>
              <a:rPr lang="en-US" sz="1600" dirty="0"/>
              <a:t>Goldie, JH &amp; </a:t>
            </a:r>
            <a:r>
              <a:rPr lang="en-US" sz="1600" dirty="0" err="1"/>
              <a:t>Coldman</a:t>
            </a:r>
            <a:r>
              <a:rPr lang="en-US" sz="1600" dirty="0"/>
              <a:t>, AJ (1979). A mathematic model for relating the drug sensitivity of tumors to their spontaneous mutation rate. </a:t>
            </a:r>
            <a:r>
              <a:rPr lang="en-US" sz="1600" i="1" dirty="0"/>
              <a:t>Cancer treatment reports</a:t>
            </a:r>
            <a:r>
              <a:rPr lang="en-US" sz="1600" dirty="0"/>
              <a:t> </a:t>
            </a:r>
            <a:r>
              <a:rPr lang="en-US" sz="1600" b="1" dirty="0"/>
              <a:t>63</a:t>
            </a:r>
            <a:r>
              <a:rPr lang="en-US" sz="1600" dirty="0"/>
              <a:t>, 1727-1733.</a:t>
            </a:r>
          </a:p>
          <a:p>
            <a:r>
              <a:rPr lang="en-US" sz="1600" dirty="0"/>
              <a:t>Kennedy SR</a:t>
            </a:r>
            <a:r>
              <a:rPr lang="en-US" sz="1600" i="1" dirty="0"/>
              <a:t>, et al.</a:t>
            </a:r>
            <a:r>
              <a:rPr lang="en-US" sz="1600" dirty="0"/>
              <a:t> (2014). Detecting ultralow-frequency mutations by Duplex Sequencing. </a:t>
            </a:r>
            <a:r>
              <a:rPr lang="en-US" sz="1600" i="1" dirty="0"/>
              <a:t>Nature protocols</a:t>
            </a:r>
            <a:r>
              <a:rPr lang="en-US" sz="1600" dirty="0"/>
              <a:t> 9(11):2586-2606.</a:t>
            </a:r>
          </a:p>
          <a:p>
            <a:pPr marL="0" indent="0">
              <a:spcBef>
                <a:spcPts val="0"/>
              </a:spcBef>
              <a:buNone/>
            </a:pPr>
            <a:endParaRPr lang="en-US" sz="1600" dirty="0"/>
          </a:p>
          <a:p>
            <a:pPr marL="0" indent="0">
              <a:spcBef>
                <a:spcPts val="0"/>
              </a:spcBef>
              <a:buNone/>
            </a:pPr>
            <a:endParaRPr lang="en-US" sz="1400" i="1" dirty="0"/>
          </a:p>
          <a:p>
            <a:pPr>
              <a:spcBef>
                <a:spcPts val="0"/>
              </a:spcBef>
            </a:pPr>
            <a:endParaRPr lang="en-US" sz="1600" dirty="0"/>
          </a:p>
          <a:p>
            <a:pPr>
              <a:spcBef>
                <a:spcPts val="0"/>
              </a:spcBef>
            </a:pPr>
            <a:endParaRPr lang="en-US" sz="1600" dirty="0">
              <a:solidFill>
                <a:srgbClr val="FF0000"/>
              </a:solidFill>
            </a:endParaRPr>
          </a:p>
          <a:p>
            <a:endParaRPr lang="en-US" sz="1600" dirty="0"/>
          </a:p>
          <a:p>
            <a:endParaRPr lang="en-US" sz="1600" dirty="0"/>
          </a:p>
          <a:p>
            <a:endParaRPr lang="en-US" sz="1600" dirty="0"/>
          </a:p>
          <a:p>
            <a:endParaRPr lang="en-US" sz="1800" dirty="0"/>
          </a:p>
          <a:p>
            <a:endParaRPr lang="en-US" dirty="0"/>
          </a:p>
        </p:txBody>
      </p:sp>
      <p:sp>
        <p:nvSpPr>
          <p:cNvPr id="4" name="Date Placeholder 3">
            <a:extLst>
              <a:ext uri="{FF2B5EF4-FFF2-40B4-BE49-F238E27FC236}">
                <a16:creationId xmlns:a16="http://schemas.microsoft.com/office/drawing/2014/main" id="{35A18C75-A32E-44D5-A678-DC9C8B9A49AF}"/>
              </a:ext>
            </a:extLst>
          </p:cNvPr>
          <p:cNvSpPr>
            <a:spLocks noGrp="1"/>
          </p:cNvSpPr>
          <p:nvPr>
            <p:ph type="dt" sz="half" idx="10"/>
          </p:nvPr>
        </p:nvSpPr>
        <p:spPr/>
        <p:txBody>
          <a:bodyPr/>
          <a:lstStyle/>
          <a:p>
            <a:pPr>
              <a:defRPr/>
            </a:pPr>
            <a:fld id="{DAB44E00-D98C-4EBE-98D2-C0B8B86FAA98}" type="datetime1">
              <a:rPr lang="en-US" smtClean="0"/>
              <a:t>1/25/2025</a:t>
            </a:fld>
            <a:endParaRPr lang="en-US"/>
          </a:p>
        </p:txBody>
      </p:sp>
      <p:sp>
        <p:nvSpPr>
          <p:cNvPr id="5" name="Slide Number Placeholder 4">
            <a:extLst>
              <a:ext uri="{FF2B5EF4-FFF2-40B4-BE49-F238E27FC236}">
                <a16:creationId xmlns:a16="http://schemas.microsoft.com/office/drawing/2014/main" id="{6EAC48BD-A861-4CEF-B240-F6C2355AFB7A}"/>
              </a:ext>
            </a:extLst>
          </p:cNvPr>
          <p:cNvSpPr>
            <a:spLocks noGrp="1"/>
          </p:cNvSpPr>
          <p:nvPr>
            <p:ph type="sldNum" sz="quarter" idx="12"/>
          </p:nvPr>
        </p:nvSpPr>
        <p:spPr/>
        <p:txBody>
          <a:bodyPr/>
          <a:lstStyle/>
          <a:p>
            <a:pPr>
              <a:defRPr/>
            </a:pPr>
            <a:fld id="{430CB62A-BFEB-41A6-99D2-67C52B161078}" type="slidenum">
              <a:rPr lang="en-US" smtClean="0"/>
              <a:pPr>
                <a:defRPr/>
              </a:pPr>
              <a:t>44</a:t>
            </a:fld>
            <a:endParaRPr lang="en-US"/>
          </a:p>
        </p:txBody>
      </p:sp>
    </p:spTree>
    <p:extLst>
      <p:ext uri="{BB962C8B-B14F-4D97-AF65-F5344CB8AC3E}">
        <p14:creationId xmlns:p14="http://schemas.microsoft.com/office/powerpoint/2010/main" val="114790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II</a:t>
            </a:r>
          </a:p>
        </p:txBody>
      </p:sp>
      <p:sp>
        <p:nvSpPr>
          <p:cNvPr id="3" name="Content Placeholder 2"/>
          <p:cNvSpPr>
            <a:spLocks noGrp="1"/>
          </p:cNvSpPr>
          <p:nvPr>
            <p:ph idx="1"/>
          </p:nvPr>
        </p:nvSpPr>
        <p:spPr>
          <a:xfrm>
            <a:off x="609600" y="1371600"/>
            <a:ext cx="10972800" cy="4525963"/>
          </a:xfrm>
        </p:spPr>
        <p:txBody>
          <a:bodyPr/>
          <a:lstStyle/>
          <a:p>
            <a:pPr lvl="0">
              <a:spcBef>
                <a:spcPts val="0"/>
              </a:spcBef>
            </a:pPr>
            <a:r>
              <a:rPr lang="en-US" sz="1600" dirty="0">
                <a:solidFill>
                  <a:srgbClr val="000000"/>
                </a:solidFill>
              </a:rPr>
              <a:t>Kimura M (1969) The number of heterozygous nucleotide sites maintained in a finite population due to steady flux of</a:t>
            </a:r>
          </a:p>
          <a:p>
            <a:pPr marL="0" lvl="0" indent="0">
              <a:spcBef>
                <a:spcPts val="0"/>
              </a:spcBef>
              <a:buNone/>
            </a:pPr>
            <a:r>
              <a:rPr lang="en-US" sz="1600" dirty="0">
                <a:solidFill>
                  <a:srgbClr val="000000"/>
                </a:solidFill>
              </a:rPr>
              <a:t>       mutations. </a:t>
            </a:r>
            <a:r>
              <a:rPr lang="en-US" sz="1600" i="1" dirty="0">
                <a:solidFill>
                  <a:srgbClr val="000000"/>
                </a:solidFill>
              </a:rPr>
              <a:t>Genetics</a:t>
            </a:r>
            <a:r>
              <a:rPr lang="en-US" sz="1600" dirty="0">
                <a:solidFill>
                  <a:srgbClr val="000000"/>
                </a:solidFill>
              </a:rPr>
              <a:t> 61(4):893-903</a:t>
            </a:r>
          </a:p>
          <a:p>
            <a:pPr lvl="0">
              <a:spcBef>
                <a:spcPts val="0"/>
              </a:spcBef>
            </a:pPr>
            <a:r>
              <a:rPr lang="en-US" sz="1600" dirty="0">
                <a:solidFill>
                  <a:srgbClr val="FF0000"/>
                </a:solidFill>
              </a:rPr>
              <a:t>Loeb LA, </a:t>
            </a:r>
            <a:r>
              <a:rPr lang="en-US" sz="1600" dirty="0" err="1">
                <a:solidFill>
                  <a:srgbClr val="FF0000"/>
                </a:solidFill>
              </a:rPr>
              <a:t>Kohrn</a:t>
            </a:r>
            <a:r>
              <a:rPr lang="en-US" sz="1600" dirty="0">
                <a:solidFill>
                  <a:srgbClr val="FF0000"/>
                </a:solidFill>
              </a:rPr>
              <a:t> BF, </a:t>
            </a:r>
            <a:r>
              <a:rPr lang="en-US" sz="1600" dirty="0" err="1">
                <a:solidFill>
                  <a:srgbClr val="FF0000"/>
                </a:solidFill>
              </a:rPr>
              <a:t>Loubet-Senear</a:t>
            </a:r>
            <a:r>
              <a:rPr lang="en-US" sz="1600" dirty="0">
                <a:solidFill>
                  <a:srgbClr val="FF0000"/>
                </a:solidFill>
              </a:rPr>
              <a:t> KJ, Dunn YJ, </a:t>
            </a:r>
            <a:r>
              <a:rPr lang="en-US" sz="1600" dirty="0" err="1">
                <a:solidFill>
                  <a:srgbClr val="FF0000"/>
                </a:solidFill>
              </a:rPr>
              <a:t>Ahn</a:t>
            </a:r>
            <a:r>
              <a:rPr lang="en-US" sz="1600" dirty="0">
                <a:solidFill>
                  <a:srgbClr val="FF0000"/>
                </a:solidFill>
              </a:rPr>
              <a:t> EH, O’Sullivan JN, Salk JJ, </a:t>
            </a:r>
            <a:r>
              <a:rPr lang="en-US" sz="1600" dirty="0" err="1">
                <a:solidFill>
                  <a:srgbClr val="FF0000"/>
                </a:solidFill>
              </a:rPr>
              <a:t>Bronner</a:t>
            </a:r>
            <a:r>
              <a:rPr lang="en-US" sz="1600" dirty="0">
                <a:solidFill>
                  <a:srgbClr val="FF0000"/>
                </a:solidFill>
              </a:rPr>
              <a:t> MP, &amp; Beckman RA (2019). Extensive </a:t>
            </a:r>
            <a:r>
              <a:rPr lang="en-US" sz="1600" dirty="0" err="1">
                <a:solidFill>
                  <a:srgbClr val="FF0000"/>
                </a:solidFill>
              </a:rPr>
              <a:t>subclonal</a:t>
            </a:r>
            <a:r>
              <a:rPr lang="en-US" sz="1600" dirty="0">
                <a:solidFill>
                  <a:srgbClr val="FF0000"/>
                </a:solidFill>
              </a:rPr>
              <a:t> mutational heterogeneity in human colorectal cancer and its significance </a:t>
            </a:r>
            <a:r>
              <a:rPr lang="en-US" sz="1600" i="1" dirty="0">
                <a:solidFill>
                  <a:srgbClr val="FF0000"/>
                </a:solidFill>
              </a:rPr>
              <a:t>Proceedings of the National Academy of Sciences of the United States of America </a:t>
            </a:r>
            <a:r>
              <a:rPr lang="en-US" sz="1600" dirty="0">
                <a:solidFill>
                  <a:srgbClr val="FF0000"/>
                </a:solidFill>
              </a:rPr>
              <a:t>116: 26863-26872.</a:t>
            </a:r>
          </a:p>
          <a:p>
            <a:pPr>
              <a:spcBef>
                <a:spcPts val="0"/>
              </a:spcBef>
            </a:pPr>
            <a:r>
              <a:rPr lang="en-US" sz="1600" dirty="0" err="1">
                <a:solidFill>
                  <a:srgbClr val="FF0000"/>
                </a:solidFill>
              </a:rPr>
              <a:t>Madhavan</a:t>
            </a:r>
            <a:r>
              <a:rPr lang="en-US" sz="1600" dirty="0">
                <a:solidFill>
                  <a:srgbClr val="FF0000"/>
                </a:solidFill>
              </a:rPr>
              <a:t> S, Beckman RA</a:t>
            </a:r>
            <a:r>
              <a:rPr lang="en-US" sz="1600" b="1" dirty="0">
                <a:solidFill>
                  <a:srgbClr val="FF0000"/>
                </a:solidFill>
              </a:rPr>
              <a:t>.</a:t>
            </a:r>
            <a:r>
              <a:rPr lang="en-US" sz="1600" dirty="0">
                <a:solidFill>
                  <a:srgbClr val="FF0000"/>
                </a:solidFill>
              </a:rPr>
              <a:t> McCoy MD, </a:t>
            </a:r>
            <a:r>
              <a:rPr lang="en-US" sz="1600" dirty="0" err="1">
                <a:solidFill>
                  <a:srgbClr val="FF0000"/>
                </a:solidFill>
              </a:rPr>
              <a:t>Pishvaian</a:t>
            </a:r>
            <a:r>
              <a:rPr lang="en-US" sz="1600" dirty="0">
                <a:solidFill>
                  <a:srgbClr val="FF0000"/>
                </a:solidFill>
              </a:rPr>
              <a:t> MJ, Brody JR, &amp; Macklin, Paul (2021). Envisioning the future of precision oncology trials. </a:t>
            </a:r>
            <a:r>
              <a:rPr lang="en-US" sz="1600" i="1" dirty="0">
                <a:solidFill>
                  <a:srgbClr val="FF0000"/>
                </a:solidFill>
              </a:rPr>
              <a:t>Nature Cancer</a:t>
            </a:r>
            <a:r>
              <a:rPr lang="en-US" sz="1600" dirty="0">
                <a:solidFill>
                  <a:srgbClr val="FF0000"/>
                </a:solidFill>
              </a:rPr>
              <a:t>, 2: 9-11.</a:t>
            </a:r>
          </a:p>
          <a:p>
            <a:pPr>
              <a:spcBef>
                <a:spcPts val="0"/>
              </a:spcBef>
            </a:pPr>
            <a:r>
              <a:rPr lang="en-US" sz="1600" dirty="0">
                <a:solidFill>
                  <a:srgbClr val="FF0000"/>
                </a:solidFill>
              </a:rPr>
              <a:t>McCoy MD, Yeang CH, Tam S, </a:t>
            </a:r>
            <a:r>
              <a:rPr lang="en-US" sz="1600" dirty="0" err="1">
                <a:solidFill>
                  <a:srgbClr val="FF0000"/>
                </a:solidFill>
              </a:rPr>
              <a:t>Bahnassy</a:t>
            </a:r>
            <a:r>
              <a:rPr lang="en-US" sz="1600" dirty="0">
                <a:solidFill>
                  <a:srgbClr val="FF0000"/>
                </a:solidFill>
              </a:rPr>
              <a:t> S, Riggins RB, Parashar D, &amp; Beckman RA (2025). A generalized evolutionary classifier (EC) for evolutionary guided precision medicine (EGPM) JCO Precision Oncology, in press. </a:t>
            </a:r>
          </a:p>
          <a:p>
            <a:pPr lvl="0">
              <a:spcBef>
                <a:spcPts val="0"/>
              </a:spcBef>
            </a:pPr>
            <a:r>
              <a:rPr lang="en-US" sz="1600" dirty="0">
                <a:solidFill>
                  <a:srgbClr val="000000"/>
                </a:solidFill>
              </a:rPr>
              <a:t>Reiter JG et al (2019). An analysis of genetic heterogeneity in untreated cancers. </a:t>
            </a:r>
            <a:r>
              <a:rPr lang="en-US" sz="1600" i="1" dirty="0">
                <a:solidFill>
                  <a:srgbClr val="000000"/>
                </a:solidFill>
              </a:rPr>
              <a:t>Nature Reviews Cancer  19 639-650.</a:t>
            </a:r>
          </a:p>
          <a:p>
            <a:pPr>
              <a:spcBef>
                <a:spcPts val="0"/>
              </a:spcBef>
            </a:pPr>
            <a:r>
              <a:rPr lang="en-US" sz="1600" dirty="0">
                <a:solidFill>
                  <a:srgbClr val="FF0000"/>
                </a:solidFill>
              </a:rPr>
              <a:t>Riggins RB, </a:t>
            </a:r>
            <a:r>
              <a:rPr lang="en-US" sz="1600" dirty="0" err="1">
                <a:solidFill>
                  <a:srgbClr val="FF0000"/>
                </a:solidFill>
              </a:rPr>
              <a:t>Stires</a:t>
            </a:r>
            <a:r>
              <a:rPr lang="en-US" sz="1600" dirty="0">
                <a:solidFill>
                  <a:srgbClr val="FF0000"/>
                </a:solidFill>
              </a:rPr>
              <a:t> H, Balachandran M, et al. (2019). Estrogen receptor heterogeneity and signaling in HER2+/ER+ breast cancer. Hormone-Dependent Cancers Gordon Research Conference, Newry, ME.</a:t>
            </a:r>
            <a:endParaRPr lang="en-US" sz="1600" i="1" dirty="0">
              <a:solidFill>
                <a:srgbClr val="FF0000"/>
              </a:solidFill>
            </a:endParaRPr>
          </a:p>
          <a:p>
            <a:pPr lvl="0">
              <a:spcBef>
                <a:spcPts val="0"/>
              </a:spcBef>
            </a:pPr>
            <a:r>
              <a:rPr lang="en-US" sz="1600" dirty="0">
                <a:solidFill>
                  <a:srgbClr val="000000"/>
                </a:solidFill>
              </a:rPr>
              <a:t>Schmitt MW</a:t>
            </a:r>
            <a:r>
              <a:rPr lang="en-US" sz="1600" i="1" dirty="0">
                <a:solidFill>
                  <a:srgbClr val="000000"/>
                </a:solidFill>
              </a:rPr>
              <a:t>, et al.</a:t>
            </a:r>
            <a:r>
              <a:rPr lang="en-US" sz="1600" dirty="0">
                <a:solidFill>
                  <a:srgbClr val="000000"/>
                </a:solidFill>
              </a:rPr>
              <a:t> (2012) Detection of ultra-rare mutations by next-generation sequencing. </a:t>
            </a:r>
            <a:r>
              <a:rPr lang="en-US" sz="1600" i="1" dirty="0">
                <a:solidFill>
                  <a:srgbClr val="000000"/>
                </a:solidFill>
              </a:rPr>
              <a:t>Proceedings of the National Academy of Sciences of the United States of America</a:t>
            </a:r>
            <a:r>
              <a:rPr lang="en-US" sz="1600" dirty="0">
                <a:solidFill>
                  <a:srgbClr val="000000"/>
                </a:solidFill>
              </a:rPr>
              <a:t> 109(36):14508-14513.</a:t>
            </a:r>
          </a:p>
          <a:p>
            <a:pPr lvl="0">
              <a:spcBef>
                <a:spcPts val="0"/>
              </a:spcBef>
            </a:pPr>
            <a:r>
              <a:rPr lang="en-US" sz="1600" dirty="0">
                <a:solidFill>
                  <a:srgbClr val="000000"/>
                </a:solidFill>
              </a:rPr>
              <a:t>Williams MJ, Werner B, Barnes CP, Graham TA, &amp; </a:t>
            </a:r>
            <a:r>
              <a:rPr lang="en-US" sz="1600" dirty="0" err="1">
                <a:solidFill>
                  <a:srgbClr val="000000"/>
                </a:solidFill>
              </a:rPr>
              <a:t>Sottoriva</a:t>
            </a:r>
            <a:r>
              <a:rPr lang="en-US" sz="1600" dirty="0">
                <a:solidFill>
                  <a:srgbClr val="000000"/>
                </a:solidFill>
              </a:rPr>
              <a:t> A (2016) Identification of neutral tumor evolution across cancer types. </a:t>
            </a:r>
            <a:r>
              <a:rPr lang="en-US" sz="1600" i="1" dirty="0">
                <a:solidFill>
                  <a:srgbClr val="000000"/>
                </a:solidFill>
              </a:rPr>
              <a:t>Nature genetics</a:t>
            </a:r>
            <a:r>
              <a:rPr lang="en-US" sz="1600" dirty="0">
                <a:solidFill>
                  <a:srgbClr val="000000"/>
                </a:solidFill>
              </a:rPr>
              <a:t> 48(3):238-244.</a:t>
            </a:r>
          </a:p>
          <a:p>
            <a:pPr lvl="0">
              <a:spcBef>
                <a:spcPts val="0"/>
              </a:spcBef>
            </a:pPr>
            <a:r>
              <a:rPr lang="en-US" sz="1600" dirty="0">
                <a:solidFill>
                  <a:srgbClr val="000000"/>
                </a:solidFill>
              </a:rPr>
              <a:t>Yeang CH &amp; Beckman RA (2016) Long range personalized cancer treatment strategies incorporating evolutionary dynamics. </a:t>
            </a:r>
            <a:r>
              <a:rPr lang="en-US" sz="1600" i="1" dirty="0">
                <a:solidFill>
                  <a:srgbClr val="000000"/>
                </a:solidFill>
              </a:rPr>
              <a:t>Biol Direct</a:t>
            </a:r>
            <a:r>
              <a:rPr lang="en-US" sz="1600" dirty="0">
                <a:solidFill>
                  <a:srgbClr val="000000"/>
                </a:solidFill>
              </a:rPr>
              <a:t> 11(1): 1-25.</a:t>
            </a:r>
          </a:p>
          <a:p>
            <a:pPr marL="0" indent="0">
              <a:buNone/>
            </a:pPr>
            <a:endParaRPr lang="en-US" dirty="0"/>
          </a:p>
        </p:txBody>
      </p:sp>
      <p:sp>
        <p:nvSpPr>
          <p:cNvPr id="4" name="Date Placeholder 3"/>
          <p:cNvSpPr>
            <a:spLocks noGrp="1"/>
          </p:cNvSpPr>
          <p:nvPr>
            <p:ph type="dt" sz="half" idx="10"/>
          </p:nvPr>
        </p:nvSpPr>
        <p:spPr/>
        <p:txBody>
          <a:bodyPr/>
          <a:lstStyle/>
          <a:p>
            <a:pPr>
              <a:defRPr/>
            </a:pPr>
            <a:fld id="{05757512-DA40-4727-99CB-21A2F3B980BB}"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45</a:t>
            </a:fld>
            <a:endParaRPr lang="en-US"/>
          </a:p>
        </p:txBody>
      </p:sp>
    </p:spTree>
    <p:extLst>
      <p:ext uri="{BB962C8B-B14F-4D97-AF65-F5344CB8AC3E}">
        <p14:creationId xmlns:p14="http://schemas.microsoft.com/office/powerpoint/2010/main" val="1700909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Acknowledgements </a:t>
            </a:r>
            <a:br>
              <a:rPr lang="en-US" dirty="0"/>
            </a:br>
            <a:r>
              <a:rPr lang="en-US" sz="1800" dirty="0"/>
              <a:t>Deepak Parashar(U Warwick), Andrei </a:t>
            </a:r>
            <a:r>
              <a:rPr lang="en-US" sz="1800" dirty="0" err="1"/>
              <a:t>Akhmetzhanov</a:t>
            </a:r>
            <a:r>
              <a:rPr lang="en-US" sz="1800" dirty="0"/>
              <a:t> (National Taiwan University), Larry Loeb, Brendan </a:t>
            </a:r>
            <a:r>
              <a:rPr lang="en-US" sz="1800" dirty="0" err="1"/>
              <a:t>Kohrn</a:t>
            </a:r>
            <a:r>
              <a:rPr lang="en-US" sz="1800" dirty="0"/>
              <a:t>, Larry Loeb again(!) (University of Washington), Rebecca Riggins (GUMC), Wei He (GUMC), Cutler Simpson (GUMC), </a:t>
            </a:r>
            <a:r>
              <a:rPr lang="en-US" sz="1800" dirty="0" err="1"/>
              <a:t>Richa</a:t>
            </a:r>
            <a:r>
              <a:rPr lang="en-US" sz="1800" dirty="0"/>
              <a:t> </a:t>
            </a:r>
            <a:r>
              <a:rPr lang="en-US" sz="1800" dirty="0" err="1"/>
              <a:t>Kuklani</a:t>
            </a:r>
            <a:r>
              <a:rPr lang="en-US" sz="1800" dirty="0"/>
              <a:t> (GUMC), Peter Mon (</a:t>
            </a:r>
            <a:r>
              <a:rPr lang="en-US" sz="1800" dirty="0" err="1"/>
              <a:t>Byram</a:t>
            </a:r>
            <a:r>
              <a:rPr lang="en-US" sz="1800" dirty="0"/>
              <a:t> Hills High School), </a:t>
            </a:r>
            <a:r>
              <a:rPr lang="en-US" sz="1800" dirty="0" err="1"/>
              <a:t>Shaymaa</a:t>
            </a:r>
            <a:r>
              <a:rPr lang="en-US" sz="1800" dirty="0"/>
              <a:t> </a:t>
            </a:r>
            <a:r>
              <a:rPr lang="en-US" sz="1800" dirty="0" err="1"/>
              <a:t>Bahnassy</a:t>
            </a:r>
            <a:r>
              <a:rPr lang="en-US" sz="1800" dirty="0"/>
              <a:t> (GUMC), Matt McCoy (GUMC), Vanessa Yang (GUMC), Chen-Hsiang </a:t>
            </a:r>
            <a:r>
              <a:rPr lang="en-US" sz="1800" dirty="0" err="1"/>
              <a:t>Yeang</a:t>
            </a:r>
            <a:r>
              <a:rPr lang="en-US" sz="1800" dirty="0"/>
              <a:t> (Academia </a:t>
            </a:r>
            <a:r>
              <a:rPr lang="en-US" sz="1800" dirty="0" err="1"/>
              <a:t>Sinica</a:t>
            </a:r>
            <a:r>
              <a:rPr lang="en-US" sz="1800" dirty="0"/>
              <a:t>), Mircea </a:t>
            </a:r>
            <a:r>
              <a:rPr lang="en-US" sz="1800" dirty="0" err="1"/>
              <a:t>Podar</a:t>
            </a:r>
            <a:r>
              <a:rPr lang="en-US" sz="1800" dirty="0"/>
              <a:t> (Oak Ridge National Laboratory) </a:t>
            </a:r>
          </a:p>
        </p:txBody>
      </p:sp>
      <p:sp>
        <p:nvSpPr>
          <p:cNvPr id="4" name="Slide Number Placeholder 3"/>
          <p:cNvSpPr>
            <a:spLocks noGrp="1"/>
          </p:cNvSpPr>
          <p:nvPr>
            <p:ph type="sldNum" sz="quarter" idx="12"/>
          </p:nvPr>
        </p:nvSpPr>
        <p:spPr/>
        <p:txBody>
          <a:bodyPr/>
          <a:lstStyle/>
          <a:p>
            <a:fld id="{B06EB83F-AB29-415B-9504-24F1CE633489}" type="slidenum">
              <a:rPr lang="en-US" smtClean="0">
                <a:solidFill>
                  <a:srgbClr val="000000"/>
                </a:solidFill>
              </a:rPr>
              <a:pPr/>
              <a:t>46</a:t>
            </a:fld>
            <a:endParaRPr lang="en-US">
              <a:solidFill>
                <a:srgbClr val="000000"/>
              </a:solidFill>
            </a:endParaRPr>
          </a:p>
        </p:txBody>
      </p:sp>
      <p:pic>
        <p:nvPicPr>
          <p:cNvPr id="2" name="Picture 5">
            <a:extLst>
              <a:ext uri="{FF2B5EF4-FFF2-40B4-BE49-F238E27FC236}">
                <a16:creationId xmlns:a16="http://schemas.microsoft.com/office/drawing/2014/main" id="{98F9045F-7F03-418F-ADD2-909A96209EF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53602" y="1828800"/>
            <a:ext cx="678319"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a:extLst>
              <a:ext uri="{FF2B5EF4-FFF2-40B4-BE49-F238E27FC236}">
                <a16:creationId xmlns:a16="http://schemas.microsoft.com/office/drawing/2014/main" id="{6A72851D-C267-42A9-A357-B1BBD77EFB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13" y="3124213"/>
            <a:ext cx="1150108" cy="115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63EABCF-E09A-44C8-9F08-AF049E3C974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1801368"/>
            <a:ext cx="1170432" cy="117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77787196-2BA9-40EF-A273-A546E6566D8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3124200"/>
            <a:ext cx="795528" cy="119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C5D5991C-AE0D-4B4F-8FF2-94A88AFDB0F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80905" y="3124218"/>
            <a:ext cx="902638" cy="11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7C0C4686-ADEE-4385-96A8-1248BAC8122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5601" y="1752600"/>
            <a:ext cx="950394" cy="126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a:extLst>
              <a:ext uri="{FF2B5EF4-FFF2-40B4-BE49-F238E27FC236}">
                <a16:creationId xmlns:a16="http://schemas.microsoft.com/office/drawing/2014/main" id="{A72EEBCF-7F42-47FF-A715-A2D61ED674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1" y="1725029"/>
            <a:ext cx="1106520" cy="131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20" name="Picture 6">
            <a:extLst>
              <a:ext uri="{FF2B5EF4-FFF2-40B4-BE49-F238E27FC236}">
                <a16:creationId xmlns:a16="http://schemas.microsoft.com/office/drawing/2014/main" id="{5B159D43-46C7-47CA-A5D7-7951BD479ED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722794"/>
            <a:ext cx="1971446" cy="131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1E1EC1C3-2EDC-42BA-A34B-4AFCE6CEA10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6404" y="3124200"/>
            <a:ext cx="925706" cy="1171596"/>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91400" y="1752609"/>
            <a:ext cx="1344168" cy="1261278"/>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969426" y="1906718"/>
            <a:ext cx="1233692" cy="925456"/>
          </a:xfrm>
          <a:prstGeom prst="rect">
            <a:avLst/>
          </a:prstGeom>
        </p:spPr>
      </p:pic>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2462" y="3079432"/>
            <a:ext cx="1252538" cy="1187768"/>
          </a:xfrm>
          <a:prstGeom prst="rect">
            <a:avLst/>
          </a:prstGeom>
        </p:spPr>
      </p:pic>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61508" y="3079822"/>
            <a:ext cx="877092" cy="1190915"/>
          </a:xfrm>
          <a:prstGeom prst="rect">
            <a:avLst/>
          </a:prstGeom>
        </p:spPr>
      </p:pic>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81288" y="1752600"/>
            <a:ext cx="1277112" cy="1278636"/>
          </a:xfrm>
          <a:prstGeom prst="rect">
            <a:avLst/>
          </a:prstGeom>
        </p:spPr>
      </p:pic>
      <p:sp>
        <p:nvSpPr>
          <p:cNvPr id="13" name="Date Placeholder 12"/>
          <p:cNvSpPr>
            <a:spLocks noGrp="1"/>
          </p:cNvSpPr>
          <p:nvPr>
            <p:ph type="dt" sz="half" idx="10"/>
          </p:nvPr>
        </p:nvSpPr>
        <p:spPr/>
        <p:txBody>
          <a:bodyPr/>
          <a:lstStyle/>
          <a:p>
            <a:pPr>
              <a:defRPr/>
            </a:pPr>
            <a:fld id="{5F0BCE67-D3DF-431B-ADF1-8358D7F95CC3}" type="datetime1">
              <a:rPr lang="en-US" smtClean="0"/>
              <a:t>1/25/2025</a:t>
            </a:fld>
            <a:endParaRPr lang="en-US"/>
          </a:p>
        </p:txBody>
      </p:sp>
      <p:pic>
        <p:nvPicPr>
          <p:cNvPr id="15" name="Picture 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57401" y="3014916"/>
            <a:ext cx="957629" cy="1252284"/>
          </a:xfrm>
          <a:prstGeom prst="rect">
            <a:avLst/>
          </a:prstGeom>
        </p:spPr>
      </p:pic>
    </p:spTree>
    <p:extLst>
      <p:ext uri="{BB962C8B-B14F-4D97-AF65-F5344CB8AC3E}">
        <p14:creationId xmlns:p14="http://schemas.microsoft.com/office/powerpoint/2010/main" val="2037813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a:xfrm>
            <a:off x="2133600" y="6364288"/>
            <a:ext cx="2133600"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D47B110-4983-460B-AEF6-398B414A7F32}" type="datetime1">
              <a:rPr lang="en-US" altLang="en-US" sz="1400" smtClean="0"/>
              <a:t>1/25/2025</a:t>
            </a:fld>
            <a:endParaRPr lang="en-US" altLang="en-US" sz="1400"/>
          </a:p>
        </p:txBody>
      </p:sp>
      <p:sp>
        <p:nvSpPr>
          <p:cNvPr id="56323"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C94B0AA-CF1F-4E68-A9CF-62329E7E95C1}" type="slidenum">
              <a:rPr lang="en-US" altLang="en-US" sz="1400"/>
              <a:pPr eaLnBrk="1" hangingPunct="1">
                <a:spcBef>
                  <a:spcPct val="0"/>
                </a:spcBef>
                <a:buFontTx/>
                <a:buNone/>
              </a:pPr>
              <a:t>47</a:t>
            </a:fld>
            <a:endParaRPr lang="en-US" altLang="en-US" sz="1400"/>
          </a:p>
        </p:txBody>
      </p:sp>
      <p:sp>
        <p:nvSpPr>
          <p:cNvPr id="56324" name="Rectangle 2"/>
          <p:cNvSpPr>
            <a:spLocks noGrp="1" noChangeArrowheads="1"/>
          </p:cNvSpPr>
          <p:nvPr>
            <p:ph type="title"/>
          </p:nvPr>
        </p:nvSpPr>
        <p:spPr>
          <a:xfrm>
            <a:off x="1981200" y="-228600"/>
            <a:ext cx="8229600" cy="1143000"/>
          </a:xfrm>
        </p:spPr>
        <p:txBody>
          <a:bodyPr/>
          <a:lstStyle/>
          <a:p>
            <a:pPr eaLnBrk="1" hangingPunct="1"/>
            <a:r>
              <a:rPr lang="en-US" altLang="en-US" sz="2800" dirty="0"/>
              <a:t>Acknowledgements</a:t>
            </a:r>
          </a:p>
        </p:txBody>
      </p:sp>
      <p:sp>
        <p:nvSpPr>
          <p:cNvPr id="56325" name="Rectangle 3"/>
          <p:cNvSpPr>
            <a:spLocks noGrp="1" noChangeArrowheads="1"/>
          </p:cNvSpPr>
          <p:nvPr>
            <p:ph type="body" idx="4294967295"/>
          </p:nvPr>
        </p:nvSpPr>
        <p:spPr>
          <a:xfrm>
            <a:off x="2057400" y="685800"/>
            <a:ext cx="8229600" cy="4525962"/>
          </a:xfrm>
        </p:spPr>
        <p:txBody>
          <a:bodyPr/>
          <a:lstStyle/>
          <a:p>
            <a:pPr eaLnBrk="1" hangingPunct="1"/>
            <a:r>
              <a:rPr lang="en-US" altLang="en-US" sz="1800" dirty="0"/>
              <a:t>Dynamic precision medicine:</a:t>
            </a:r>
          </a:p>
          <a:p>
            <a:pPr lvl="1" eaLnBrk="1" hangingPunct="1"/>
            <a:r>
              <a:rPr lang="en-US" altLang="en-US" sz="1800" b="1" dirty="0"/>
              <a:t>Chen-Hsiang </a:t>
            </a:r>
            <a:r>
              <a:rPr lang="en-US" altLang="en-US" sz="1800" b="1" dirty="0" err="1"/>
              <a:t>Yeang</a:t>
            </a:r>
            <a:r>
              <a:rPr lang="en-US" altLang="en-US" sz="1800" b="1" dirty="0"/>
              <a:t>, </a:t>
            </a:r>
            <a:r>
              <a:rPr lang="en-US" altLang="en-US" sz="1800" dirty="0"/>
              <a:t>Gunter </a:t>
            </a:r>
            <a:r>
              <a:rPr lang="en-US" altLang="en-US" sz="1800" dirty="0" err="1"/>
              <a:t>Schemmann</a:t>
            </a:r>
            <a:endParaRPr lang="en-US" altLang="en-US" sz="1800" dirty="0"/>
          </a:p>
          <a:p>
            <a:pPr lvl="1" eaLnBrk="1" hangingPunct="1"/>
            <a:r>
              <a:rPr lang="en-US" altLang="en-US" sz="1800" b="1" dirty="0"/>
              <a:t>Andrei </a:t>
            </a:r>
            <a:r>
              <a:rPr lang="en-US" altLang="en-US" sz="1800" b="1" dirty="0" err="1"/>
              <a:t>Akhmetzhanov</a:t>
            </a:r>
            <a:r>
              <a:rPr lang="en-US" altLang="en-US" sz="1800" b="1" dirty="0"/>
              <a:t>, </a:t>
            </a:r>
            <a:r>
              <a:rPr lang="en-US" altLang="en-US" sz="1800" dirty="0"/>
              <a:t>Pamela Becker, </a:t>
            </a:r>
            <a:r>
              <a:rPr lang="en-US" altLang="en-US" sz="1800" b="1" dirty="0" err="1"/>
              <a:t>Shaymaa</a:t>
            </a:r>
            <a:r>
              <a:rPr lang="en-US" altLang="en-US" sz="1800" b="1" dirty="0"/>
              <a:t> </a:t>
            </a:r>
            <a:r>
              <a:rPr lang="en-US" altLang="en-US" sz="1800" b="1" dirty="0" err="1"/>
              <a:t>Bahnassy</a:t>
            </a:r>
            <a:r>
              <a:rPr lang="en-US" altLang="en-US" sz="1800" b="1" dirty="0"/>
              <a:t>, </a:t>
            </a:r>
            <a:r>
              <a:rPr lang="en-US" altLang="en-US" sz="1800" dirty="0"/>
              <a:t>Nora Carbine, Robert Clarke, </a:t>
            </a:r>
            <a:r>
              <a:rPr lang="en-US" altLang="en-US" sz="1800" b="1" dirty="0"/>
              <a:t>Yasmin Dunn, Wei He, Kylan Kelley, Brendan </a:t>
            </a:r>
            <a:r>
              <a:rPr lang="en-US" altLang="en-US" sz="1800" b="1" dirty="0" err="1"/>
              <a:t>Kohrn</a:t>
            </a:r>
            <a:r>
              <a:rPr lang="en-US" altLang="en-US" sz="1800" dirty="0"/>
              <a:t>, </a:t>
            </a:r>
            <a:r>
              <a:rPr lang="en-US" altLang="en-US" sz="1800" b="1" dirty="0"/>
              <a:t>Richa </a:t>
            </a:r>
            <a:r>
              <a:rPr lang="en-US" altLang="en-US" sz="1800" b="1" dirty="0" err="1"/>
              <a:t>Kuklani</a:t>
            </a:r>
            <a:r>
              <a:rPr lang="en-US" altLang="en-US" sz="1800" b="1" dirty="0"/>
              <a:t>, Lawrence Loeb</a:t>
            </a:r>
            <a:r>
              <a:rPr lang="en-US" altLang="en-US" sz="1800" dirty="0"/>
              <a:t>, Frank McCormick, </a:t>
            </a:r>
            <a:r>
              <a:rPr lang="en-US" altLang="en-US" sz="1800" b="1" dirty="0"/>
              <a:t>Matthew McCoy</a:t>
            </a:r>
            <a:r>
              <a:rPr lang="en-US" altLang="en-US" sz="1800" dirty="0"/>
              <a:t>, </a:t>
            </a:r>
            <a:r>
              <a:rPr lang="en-US" altLang="en-US" sz="1800" b="1" dirty="0"/>
              <a:t>Peter Mon, </a:t>
            </a:r>
            <a:r>
              <a:rPr lang="en-US" altLang="en-US" sz="1800" dirty="0"/>
              <a:t>Ben Park, David Parkinson, </a:t>
            </a:r>
            <a:r>
              <a:rPr lang="en-US" altLang="en-US" sz="1800" b="1" dirty="0"/>
              <a:t>Deepak Parashar</a:t>
            </a:r>
            <a:r>
              <a:rPr lang="en-US" altLang="en-US" sz="1800" dirty="0"/>
              <a:t>, </a:t>
            </a:r>
            <a:r>
              <a:rPr lang="en-US" altLang="en-US" sz="1800" b="1" dirty="0"/>
              <a:t>Mircea </a:t>
            </a:r>
            <a:r>
              <a:rPr lang="en-US" altLang="en-US" sz="1800" b="1" dirty="0" err="1"/>
              <a:t>Podar</a:t>
            </a:r>
            <a:r>
              <a:rPr lang="en-US" altLang="en-US" sz="1800" dirty="0"/>
              <a:t>, Paula </a:t>
            </a:r>
            <a:r>
              <a:rPr lang="en-US" altLang="en-US" sz="1800" dirty="0" err="1"/>
              <a:t>Pohlmann</a:t>
            </a:r>
            <a:r>
              <a:rPr lang="en-US" altLang="en-US" sz="1800" dirty="0"/>
              <a:t>, Igor </a:t>
            </a:r>
            <a:r>
              <a:rPr lang="en-US" altLang="en-US" sz="1800" dirty="0" err="1"/>
              <a:t>Puzanov</a:t>
            </a:r>
            <a:r>
              <a:rPr lang="en-US" altLang="en-US" sz="1800" dirty="0"/>
              <a:t>, </a:t>
            </a:r>
            <a:r>
              <a:rPr lang="en-US" altLang="en-US" sz="1800" b="1" dirty="0"/>
              <a:t>Rebecca Riggins</a:t>
            </a:r>
            <a:r>
              <a:rPr lang="en-US" altLang="en-US" sz="1800" dirty="0"/>
              <a:t>, </a:t>
            </a:r>
            <a:r>
              <a:rPr lang="en-US" altLang="en-US" sz="1800" b="1" dirty="0"/>
              <a:t>Cutler Simpson, </a:t>
            </a:r>
            <a:r>
              <a:rPr lang="en-US" altLang="en-US" sz="1800" dirty="0"/>
              <a:t>Ryan Sullivan, </a:t>
            </a:r>
            <a:r>
              <a:rPr lang="en-US" altLang="en-US" sz="1800" b="1" dirty="0"/>
              <a:t>Vanessa Yang</a:t>
            </a:r>
          </a:p>
          <a:p>
            <a:pPr eaLnBrk="1" hangingPunct="1"/>
            <a:r>
              <a:rPr lang="en-US" altLang="en-US" sz="1800" dirty="0"/>
              <a:t>Dynamic precision medicine work initiated while CHY and RAB were members (CHY,RAB) and visitors (RAB) at the Simons Center for Systems Biology, </a:t>
            </a:r>
            <a:r>
              <a:rPr lang="en-US" altLang="en-US" sz="1800" b="1" dirty="0"/>
              <a:t>Institute for Advanced Study (IAS), Princeton, </a:t>
            </a:r>
            <a:r>
              <a:rPr lang="en-US" altLang="en-US" sz="1800" dirty="0"/>
              <a:t>NJ</a:t>
            </a:r>
          </a:p>
          <a:p>
            <a:pPr eaLnBrk="1" hangingPunct="1"/>
            <a:r>
              <a:rPr lang="en-US" altLang="en-US" sz="1800" dirty="0"/>
              <a:t>Collaboration with Deepak Parashar (University of Warwick, UK) funded in part by the </a:t>
            </a:r>
            <a:r>
              <a:rPr lang="en-US" altLang="en-US" sz="1800" b="1" dirty="0"/>
              <a:t>British Royal Society International Exchanges Award</a:t>
            </a:r>
          </a:p>
          <a:p>
            <a:pPr eaLnBrk="1" hangingPunct="1"/>
            <a:r>
              <a:rPr lang="en-US" altLang="en-US" sz="1800" dirty="0"/>
              <a:t>Collaboration with Mircea </a:t>
            </a:r>
            <a:r>
              <a:rPr lang="en-US" altLang="en-US" sz="1800" dirty="0" err="1"/>
              <a:t>Podar</a:t>
            </a:r>
            <a:r>
              <a:rPr lang="en-US" altLang="en-US" sz="1800" dirty="0"/>
              <a:t> funded by </a:t>
            </a:r>
            <a:r>
              <a:rPr lang="en-US" altLang="en-US" sz="1800" b="1" dirty="0"/>
              <a:t>Oak Ridge National Laboratory</a:t>
            </a:r>
          </a:p>
          <a:p>
            <a:pPr eaLnBrk="1" hangingPunct="1"/>
            <a:r>
              <a:rPr lang="en-US" altLang="en-US" sz="1800" dirty="0"/>
              <a:t>RAB and Rebecca Riggins funded in part by </a:t>
            </a:r>
            <a:r>
              <a:rPr lang="en-US" altLang="en-US" sz="1800" b="1" dirty="0"/>
              <a:t>Department of Defense Breast Cancer Research Program Breakthrough Award</a:t>
            </a:r>
          </a:p>
          <a:p>
            <a:pPr eaLnBrk="1" hangingPunct="1"/>
            <a:endParaRPr lang="en-US" altLang="en-US" sz="2000" dirty="0"/>
          </a:p>
        </p:txBody>
      </p:sp>
    </p:spTree>
    <p:extLst>
      <p:ext uri="{BB962C8B-B14F-4D97-AF65-F5344CB8AC3E}">
        <p14:creationId xmlns:p14="http://schemas.microsoft.com/office/powerpoint/2010/main" val="585797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p:cNvSpPr>
            <a:spLocks noGrp="1"/>
          </p:cNvSpPr>
          <p:nvPr>
            <p:ph type="sldNum" sz="quarter" idx="12"/>
          </p:nvPr>
        </p:nvSpPr>
        <p:spPr/>
        <p:txBody>
          <a:bodyPr/>
          <a:lstStyle/>
          <a:p>
            <a:pPr>
              <a:defRPr/>
            </a:pPr>
            <a:fld id="{430CB62A-BFEB-41A6-99D2-67C52B161078}" type="slidenum">
              <a:rPr lang="en-US" smtClean="0"/>
              <a:pPr>
                <a:defRPr/>
              </a:pPr>
              <a:t>48</a:t>
            </a:fld>
            <a:endParaRPr lang="en-US"/>
          </a:p>
        </p:txBody>
      </p:sp>
    </p:spTree>
    <p:extLst>
      <p:ext uri="{BB962C8B-B14F-4D97-AF65-F5344CB8AC3E}">
        <p14:creationId xmlns:p14="http://schemas.microsoft.com/office/powerpoint/2010/main" val="275235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t>November 15, 2013</a:t>
            </a:r>
          </a:p>
        </p:txBody>
      </p:sp>
      <p:sp>
        <p:nvSpPr>
          <p:cNvPr id="50179" name="Slide Number Placehold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24E52D46-D05F-4E82-AA09-D17F9A89512A}" type="slidenum">
              <a:rPr lang="en-US" altLang="en-US" sz="1400"/>
              <a:pPr eaLnBrk="1" hangingPunct="1">
                <a:spcBef>
                  <a:spcPct val="0"/>
                </a:spcBef>
                <a:buFontTx/>
                <a:buNone/>
              </a:pPr>
              <a:t>49</a:t>
            </a:fld>
            <a:endParaRPr lang="en-US" altLang="en-US" sz="1400"/>
          </a:p>
        </p:txBody>
      </p:sp>
      <p:sp>
        <p:nvSpPr>
          <p:cNvPr id="50180" name="Rectangle 2"/>
          <p:cNvSpPr>
            <a:spLocks noGrp="1" noChangeArrowheads="1"/>
          </p:cNvSpPr>
          <p:nvPr>
            <p:ph type="title"/>
          </p:nvPr>
        </p:nvSpPr>
        <p:spPr/>
        <p:txBody>
          <a:bodyPr/>
          <a:lstStyle/>
          <a:p>
            <a:pPr eaLnBrk="1" hangingPunct="1"/>
            <a:r>
              <a:rPr lang="en-US" altLang="en-US" sz="4000"/>
              <a:t>The Central Equation of the Model</a:t>
            </a:r>
          </a:p>
        </p:txBody>
      </p:sp>
      <p:sp>
        <p:nvSpPr>
          <p:cNvPr id="50181" name="Rectangle 9"/>
          <p:cNvSpPr>
            <a:spLocks noGrp="1" noChangeArrowheads="1"/>
          </p:cNvSpPr>
          <p:nvPr>
            <p:ph type="body" idx="1"/>
          </p:nvPr>
        </p:nvSpPr>
        <p:spPr/>
        <p:txBody>
          <a:bodyPr/>
          <a:lstStyle/>
          <a:p>
            <a:pPr eaLnBrk="1" hangingPunct="1">
              <a:buFontTx/>
              <a:buNone/>
            </a:pPr>
            <a:endParaRPr lang="en-US" altLang="en-US"/>
          </a:p>
        </p:txBody>
      </p:sp>
      <p:sp>
        <p:nvSpPr>
          <p:cNvPr id="50182" name="Rectangle 1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aphicFrame>
        <p:nvGraphicFramePr>
          <p:cNvPr id="50183" name="Object 12"/>
          <p:cNvGraphicFramePr>
            <a:graphicFrameLocks noChangeAspect="1"/>
          </p:cNvGraphicFramePr>
          <p:nvPr/>
        </p:nvGraphicFramePr>
        <p:xfrm>
          <a:off x="3657600" y="2438401"/>
          <a:ext cx="4908550" cy="785813"/>
        </p:xfrm>
        <a:graphic>
          <a:graphicData uri="http://schemas.openxmlformats.org/presentationml/2006/ole">
            <mc:AlternateContent xmlns:mc="http://schemas.openxmlformats.org/markup-compatibility/2006">
              <mc:Choice xmlns:v="urn:schemas-microsoft-com:vml" Requires="v">
                <p:oleObj name="Equation" r:id="rId2" imgW="2438400" imgH="393700" progId="Equation.3">
                  <p:embed/>
                </p:oleObj>
              </mc:Choice>
              <mc:Fallback>
                <p:oleObj name="Equation" r:id="rId2" imgW="2438400" imgH="393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438401"/>
                        <a:ext cx="49085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4" name="Rectangle 1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aphicFrame>
        <p:nvGraphicFramePr>
          <p:cNvPr id="50185" name="Object 14"/>
          <p:cNvGraphicFramePr>
            <a:graphicFrameLocks noChangeAspect="1"/>
          </p:cNvGraphicFramePr>
          <p:nvPr/>
        </p:nvGraphicFramePr>
        <p:xfrm>
          <a:off x="2209801" y="3733800"/>
          <a:ext cx="182563" cy="266700"/>
        </p:xfrm>
        <a:graphic>
          <a:graphicData uri="http://schemas.openxmlformats.org/presentationml/2006/ole">
            <mc:AlternateContent xmlns:mc="http://schemas.openxmlformats.org/markup-compatibility/2006">
              <mc:Choice xmlns:v="urn:schemas-microsoft-com:vml" Requires="v">
                <p:oleObj name="Equation" r:id="rId4" imgW="126725" imgH="177415" progId="Equation.3">
                  <p:embed/>
                </p:oleObj>
              </mc:Choice>
              <mc:Fallback>
                <p:oleObj name="Equation" r:id="rId4" imgW="126725" imgH="17741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1" y="3733800"/>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6" name="Text Box 16"/>
          <p:cNvSpPr txBox="1">
            <a:spLocks noChangeArrowheads="1"/>
          </p:cNvSpPr>
          <p:nvPr/>
        </p:nvSpPr>
        <p:spPr bwMode="auto">
          <a:xfrm>
            <a:off x="2438401" y="3733800"/>
            <a:ext cx="2225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t>is a vector of cell number </a:t>
            </a:r>
          </a:p>
        </p:txBody>
      </p:sp>
      <p:sp>
        <p:nvSpPr>
          <p:cNvPr id="50187" name="Rectangle 1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aphicFrame>
        <p:nvGraphicFramePr>
          <p:cNvPr id="50188" name="Object 17"/>
          <p:cNvGraphicFramePr>
            <a:graphicFrameLocks noChangeAspect="1"/>
          </p:cNvGraphicFramePr>
          <p:nvPr/>
        </p:nvGraphicFramePr>
        <p:xfrm>
          <a:off x="2209800" y="4114801"/>
          <a:ext cx="209550" cy="320675"/>
        </p:xfrm>
        <a:graphic>
          <a:graphicData uri="http://schemas.openxmlformats.org/presentationml/2006/ole">
            <mc:AlternateContent xmlns:mc="http://schemas.openxmlformats.org/markup-compatibility/2006">
              <mc:Choice xmlns:v="urn:schemas-microsoft-com:vml" Requires="v">
                <p:oleObj name="Equation" r:id="rId6" imgW="139579" imgH="215713" progId="Equation.3">
                  <p:embed/>
                </p:oleObj>
              </mc:Choice>
              <mc:Fallback>
                <p:oleObj name="Equation" r:id="rId6" imgW="139579" imgH="2157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114801"/>
                        <a:ext cx="2095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9" name="Text Box 20"/>
          <p:cNvSpPr txBox="1">
            <a:spLocks noChangeArrowheads="1"/>
          </p:cNvSpPr>
          <p:nvPr/>
        </p:nvSpPr>
        <p:spPr bwMode="auto">
          <a:xfrm>
            <a:off x="2438400" y="4191000"/>
            <a:ext cx="3155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t>is a normalized drug dosage vector </a:t>
            </a:r>
          </a:p>
        </p:txBody>
      </p:sp>
      <p:sp>
        <p:nvSpPr>
          <p:cNvPr id="50190" name="Text Box 21"/>
          <p:cNvSpPr txBox="1">
            <a:spLocks noChangeArrowheads="1"/>
          </p:cNvSpPr>
          <p:nvPr/>
        </p:nvSpPr>
        <p:spPr bwMode="auto">
          <a:xfrm>
            <a:off x="2133600" y="4637088"/>
            <a:ext cx="7804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i="1"/>
              <a:t>I </a:t>
            </a:r>
            <a:r>
              <a:rPr lang="en-US" altLang="en-US" sz="1400"/>
              <a:t>is the identity matrix, </a:t>
            </a:r>
            <a:r>
              <a:rPr lang="en-US" altLang="en-US" sz="1400" i="1"/>
              <a:t>T </a:t>
            </a:r>
            <a:r>
              <a:rPr lang="en-US" altLang="en-US" sz="1400"/>
              <a:t>is the transition rate matrix between cell types by heritable changes</a:t>
            </a:r>
          </a:p>
          <a:p>
            <a:pPr eaLnBrk="1" hangingPunct="1">
              <a:spcBef>
                <a:spcPct val="0"/>
              </a:spcBef>
              <a:buFontTx/>
              <a:buNone/>
            </a:pPr>
            <a:endParaRPr lang="en-US" altLang="en-US" sz="1400"/>
          </a:p>
          <a:p>
            <a:pPr eaLnBrk="1" hangingPunct="1">
              <a:spcBef>
                <a:spcPct val="0"/>
              </a:spcBef>
              <a:buFontTx/>
              <a:buNone/>
            </a:pPr>
            <a:r>
              <a:rPr lang="en-US" altLang="en-US" sz="1400"/>
              <a:t>diag is an operator which places the components of a vector on the matrix diagonal</a:t>
            </a:r>
          </a:p>
          <a:p>
            <a:pPr eaLnBrk="1" hangingPunct="1">
              <a:spcBef>
                <a:spcPct val="0"/>
              </a:spcBef>
              <a:buFontTx/>
              <a:buNone/>
            </a:pPr>
            <a:endParaRPr lang="en-US" altLang="en-US" sz="1400"/>
          </a:p>
          <a:p>
            <a:pPr eaLnBrk="1" hangingPunct="1">
              <a:spcBef>
                <a:spcPct val="0"/>
              </a:spcBef>
              <a:buFontTx/>
              <a:buNone/>
            </a:pPr>
            <a:r>
              <a:rPr lang="en-US" altLang="en-US" sz="1400" i="1"/>
              <a:t>S</a:t>
            </a:r>
            <a:r>
              <a:rPr lang="en-US" altLang="en-US" sz="1400" i="1" baseline="-25000"/>
              <a:t>a</a:t>
            </a:r>
            <a:r>
              <a:rPr lang="en-US" altLang="en-US" sz="1400" i="1"/>
              <a:t> </a:t>
            </a:r>
            <a:r>
              <a:rPr lang="en-US" altLang="en-US" sz="1400"/>
              <a:t>is the sensitivity matrix of each cell type to each drug in increasing the death rate</a:t>
            </a:r>
          </a:p>
          <a:p>
            <a:pPr eaLnBrk="1" hangingPunct="1">
              <a:spcBef>
                <a:spcPct val="0"/>
              </a:spcBef>
              <a:buFontTx/>
              <a:buNone/>
            </a:pPr>
            <a:endParaRPr lang="en-US" altLang="en-US" sz="1400"/>
          </a:p>
          <a:p>
            <a:pPr eaLnBrk="1" hangingPunct="1">
              <a:spcBef>
                <a:spcPct val="0"/>
              </a:spcBef>
              <a:buFontTx/>
              <a:buNone/>
            </a:pPr>
            <a:r>
              <a:rPr lang="en-US" altLang="en-US" sz="1400"/>
              <a:t>U is the Heaviside operator, which is zero when its argument is &lt; 0; otherwise 1. </a:t>
            </a:r>
            <a:endParaRPr lang="en-US" altLang="en-US" sz="1400" i="1"/>
          </a:p>
          <a:p>
            <a:pPr eaLnBrk="1" hangingPunct="1">
              <a:spcBef>
                <a:spcPct val="0"/>
              </a:spcBef>
              <a:buFontTx/>
              <a:buNone/>
            </a:pPr>
            <a:endParaRPr lang="en-US" altLang="en-US" sz="1400" i="1"/>
          </a:p>
        </p:txBody>
      </p:sp>
    </p:spTree>
    <p:extLst>
      <p:ext uri="{BB962C8B-B14F-4D97-AF65-F5344CB8AC3E}">
        <p14:creationId xmlns:p14="http://schemas.microsoft.com/office/powerpoint/2010/main" val="376393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t>Unexpectedly High Subclonal Diversity in Human CRC</a:t>
            </a:r>
          </a:p>
        </p:txBody>
      </p:sp>
      <p:sp>
        <p:nvSpPr>
          <p:cNvPr id="3" name="Content Placeholder 2"/>
          <p:cNvSpPr>
            <a:spLocks noGrp="1"/>
          </p:cNvSpPr>
          <p:nvPr>
            <p:ph idx="1"/>
          </p:nvPr>
        </p:nvSpPr>
        <p:spPr/>
        <p:txBody>
          <a:bodyPr/>
          <a:lstStyle/>
          <a:p>
            <a:pPr>
              <a:defRPr/>
            </a:pPr>
            <a:r>
              <a:rPr lang="en-US" dirty="0"/>
              <a:t>Collaborators: Larry Loeb and Brendan Kohrn</a:t>
            </a:r>
          </a:p>
          <a:p>
            <a:pPr marL="0" indent="0">
              <a:buNone/>
              <a:defRPr/>
            </a:pPr>
            <a:endParaRPr lang="en-US" dirty="0"/>
          </a:p>
        </p:txBody>
      </p:sp>
      <p:sp>
        <p:nvSpPr>
          <p:cNvPr id="18436"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C9A9685-B337-4E94-B15D-1BA96630B568}" type="datetime1">
              <a:rPr lang="en-US" altLang="en-US" smtClean="0"/>
              <a:t>1/25/2025</a:t>
            </a:fld>
            <a:endParaRPr lang="en-US" altLang="en-US"/>
          </a:p>
        </p:txBody>
      </p:sp>
      <p:sp>
        <p:nvSpPr>
          <p:cNvPr id="18437" name="Slide Number Placeholder 4"/>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F19C3F0-A934-427C-8BAB-2FE907530431}" type="slidenum">
              <a:rPr lang="en-US" altLang="en-US" smtClean="0"/>
              <a:pPr eaLnBrk="1" hangingPunct="1"/>
              <a:t>5</a:t>
            </a:fld>
            <a:endParaRPr lang="en-US" altLang="en-US"/>
          </a:p>
        </p:txBody>
      </p:sp>
      <p:pic>
        <p:nvPicPr>
          <p:cNvPr id="184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668588"/>
            <a:ext cx="2570163"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3049588"/>
            <a:ext cx="3657600"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743201"/>
            <a:ext cx="2743200" cy="325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spTree>
    <p:extLst>
      <p:ext uri="{BB962C8B-B14F-4D97-AF65-F5344CB8AC3E}">
        <p14:creationId xmlns:p14="http://schemas.microsoft.com/office/powerpoint/2010/main" val="265152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2800" i="1" u="sng" dirty="0"/>
              <a:t>Ongoing Laboratory Studies, Riggins Lab, Hypothesis</a:t>
            </a:r>
            <a:r>
              <a:rPr lang="en-US" sz="2800" dirty="0"/>
              <a:t>: Hypermutator cells in HER2+/ER+ Breast Cancer Drive Resistance to Therapy</a:t>
            </a:r>
          </a:p>
        </p:txBody>
      </p:sp>
      <p:sp>
        <p:nvSpPr>
          <p:cNvPr id="8" name="Content Placeholder 7"/>
          <p:cNvSpPr>
            <a:spLocks noGrp="1"/>
          </p:cNvSpPr>
          <p:nvPr>
            <p:ph idx="1"/>
          </p:nvPr>
        </p:nvSpPr>
        <p:spPr/>
        <p:txBody>
          <a:bodyPr>
            <a:normAutofit fontScale="85000" lnSpcReduction="20000"/>
          </a:bodyPr>
          <a:lstStyle/>
          <a:p>
            <a:r>
              <a:rPr lang="en-US" b="1" dirty="0"/>
              <a:t>Aim 1A</a:t>
            </a:r>
            <a:r>
              <a:rPr lang="en-US" dirty="0"/>
              <a:t>: Establish the full dynamic range of the fluorescent hypermutation detection assay.</a:t>
            </a:r>
          </a:p>
          <a:p>
            <a:pPr lvl="1"/>
            <a:r>
              <a:rPr lang="en-US" dirty="0"/>
              <a:t>Wild type and R689W hypermutator </a:t>
            </a:r>
            <a:r>
              <a:rPr lang="en-US" i="1" dirty="0"/>
              <a:t>POLD1</a:t>
            </a:r>
            <a:r>
              <a:rPr lang="en-US" dirty="0"/>
              <a:t> alleles → MM361 and BT474 parental cells</a:t>
            </a:r>
          </a:p>
          <a:p>
            <a:pPr lvl="1"/>
            <a:r>
              <a:rPr lang="en-US" dirty="0"/>
              <a:t>Bulk → FACS-sorted GFP+, and GFP- → 10X Genomics scRNAseq and Duplex </a:t>
            </a:r>
            <a:r>
              <a:rPr lang="en-US" dirty="0" err="1"/>
              <a:t>Seq</a:t>
            </a:r>
            <a:endParaRPr lang="en-US" dirty="0"/>
          </a:p>
          <a:p>
            <a:r>
              <a:rPr lang="en-US" b="1" dirty="0"/>
              <a:t>Aim 1B</a:t>
            </a:r>
            <a:r>
              <a:rPr lang="en-US" dirty="0"/>
              <a:t>: Directly test how hypermutation impairs response to HER2- and ER-targeted therapy.</a:t>
            </a:r>
          </a:p>
          <a:p>
            <a:pPr lvl="1"/>
            <a:r>
              <a:rPr lang="en-US" dirty="0" err="1"/>
              <a:t>Trastuzumab+pertuzumab</a:t>
            </a:r>
            <a:r>
              <a:rPr lang="en-US" dirty="0"/>
              <a:t>, </a:t>
            </a:r>
            <a:r>
              <a:rPr lang="en-US" dirty="0" err="1"/>
              <a:t>tucatinib</a:t>
            </a:r>
            <a:r>
              <a:rPr lang="en-US" dirty="0"/>
              <a:t>, fulvestrant</a:t>
            </a:r>
          </a:p>
          <a:p>
            <a:pPr lvl="1"/>
            <a:r>
              <a:rPr lang="en-US" dirty="0"/>
              <a:t>Bulk → FACS-sorted GFP+, and GFP-</a:t>
            </a:r>
          </a:p>
          <a:p>
            <a:pPr lvl="2"/>
            <a:r>
              <a:rPr lang="en-US" dirty="0"/>
              <a:t>MM361 and BT474 parental and LTED</a:t>
            </a:r>
          </a:p>
          <a:p>
            <a:pPr lvl="2"/>
            <a:r>
              <a:rPr lang="en-US" dirty="0"/>
              <a:t>MM361 and BT474 parental transduced with </a:t>
            </a:r>
            <a:r>
              <a:rPr lang="en-US" i="1" dirty="0"/>
              <a:t>POLD1</a:t>
            </a:r>
            <a:r>
              <a:rPr lang="en-US" dirty="0"/>
              <a:t> from Aim 1A</a:t>
            </a:r>
          </a:p>
        </p:txBody>
      </p:sp>
      <p:sp>
        <p:nvSpPr>
          <p:cNvPr id="4" name="Slide Number Placeholder 3"/>
          <p:cNvSpPr>
            <a:spLocks noGrp="1"/>
          </p:cNvSpPr>
          <p:nvPr>
            <p:ph type="sldNum" sz="quarter" idx="12"/>
          </p:nvPr>
        </p:nvSpPr>
        <p:spPr/>
        <p:txBody>
          <a:bodyPr/>
          <a:lstStyle/>
          <a:p>
            <a:fld id="{B06EB83F-AB29-415B-9504-24F1CE633489}" type="slidenum">
              <a:rPr lang="en-US" smtClean="0">
                <a:solidFill>
                  <a:srgbClr val="000000"/>
                </a:solidFill>
              </a:rPr>
              <a:pPr/>
              <a:t>50</a:t>
            </a:fld>
            <a:endParaRPr lang="en-US" dirty="0">
              <a:solidFill>
                <a:srgbClr val="000000"/>
              </a:solidFill>
            </a:endParaRPr>
          </a:p>
        </p:txBody>
      </p:sp>
      <p:sp>
        <p:nvSpPr>
          <p:cNvPr id="2" name="Date Placeholder 1"/>
          <p:cNvSpPr>
            <a:spLocks noGrp="1"/>
          </p:cNvSpPr>
          <p:nvPr>
            <p:ph type="dt" sz="half" idx="10"/>
          </p:nvPr>
        </p:nvSpPr>
        <p:spPr/>
        <p:txBody>
          <a:bodyPr/>
          <a:lstStyle/>
          <a:p>
            <a:pPr>
              <a:defRPr/>
            </a:pPr>
            <a:fld id="{E5A78118-2F4F-40F9-A8B6-7AEAEB79B3B3}" type="datetime1">
              <a:rPr lang="en-US" smtClean="0"/>
              <a:t>1/25/2025</a:t>
            </a:fld>
            <a:endParaRPr lang="en-US"/>
          </a:p>
        </p:txBody>
      </p:sp>
    </p:spTree>
    <p:extLst>
      <p:ext uri="{BB962C8B-B14F-4D97-AF65-F5344CB8AC3E}">
        <p14:creationId xmlns:p14="http://schemas.microsoft.com/office/powerpoint/2010/main" val="41466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2800" i="1" u="sng" dirty="0">
                <a:solidFill>
                  <a:srgbClr val="000000"/>
                </a:solidFill>
              </a:rPr>
              <a:t>Ongoing Laboratory Studies, Riggins Lab, Hypothesis</a:t>
            </a:r>
            <a:r>
              <a:rPr lang="en-US" sz="2800" dirty="0">
                <a:solidFill>
                  <a:srgbClr val="000000"/>
                </a:solidFill>
              </a:rPr>
              <a:t>: </a:t>
            </a:r>
            <a:r>
              <a:rPr lang="en-US" sz="2800" dirty="0" err="1">
                <a:solidFill>
                  <a:srgbClr val="000000"/>
                </a:solidFill>
              </a:rPr>
              <a:t>Hypermutator</a:t>
            </a:r>
            <a:r>
              <a:rPr lang="en-US" sz="2800" dirty="0">
                <a:solidFill>
                  <a:srgbClr val="000000"/>
                </a:solidFill>
              </a:rPr>
              <a:t> cells in HER2+/ER+ Breast Cancer Drive Resistance to Therapy</a:t>
            </a:r>
            <a:endParaRPr lang="en-US" dirty="0"/>
          </a:p>
        </p:txBody>
      </p:sp>
      <p:sp>
        <p:nvSpPr>
          <p:cNvPr id="8" name="Content Placeholder 7"/>
          <p:cNvSpPr>
            <a:spLocks noGrp="1"/>
          </p:cNvSpPr>
          <p:nvPr>
            <p:ph idx="1"/>
          </p:nvPr>
        </p:nvSpPr>
        <p:spPr/>
        <p:txBody>
          <a:bodyPr/>
          <a:lstStyle/>
          <a:p>
            <a:r>
              <a:rPr lang="en-US" b="1" dirty="0"/>
              <a:t>Aim 1C</a:t>
            </a:r>
            <a:r>
              <a:rPr lang="en-US" dirty="0"/>
              <a:t>: Develop a model for DPM in HER2+/ER+ breast cancer</a:t>
            </a:r>
          </a:p>
          <a:p>
            <a:pPr lvl="1"/>
            <a:r>
              <a:rPr lang="en-US" dirty="0"/>
              <a:t>Use growth, death, and mutation rates for sensitive and resistant GFP+ and GFP- subclones; and sensitivity to drugs measured in Riggins lab as inputs</a:t>
            </a:r>
          </a:p>
          <a:p>
            <a:pPr lvl="1"/>
            <a:r>
              <a:rPr lang="en-US" dirty="0"/>
              <a:t>.Use dynamic precision medicine algorithm to predict complex optimal therapy sequences for selected mixtures</a:t>
            </a:r>
          </a:p>
          <a:p>
            <a:pPr lvl="1"/>
            <a:r>
              <a:rPr lang="en-US" dirty="0"/>
              <a:t>Test and iteratively refine predictions against experiment</a:t>
            </a:r>
          </a:p>
        </p:txBody>
      </p:sp>
      <p:sp>
        <p:nvSpPr>
          <p:cNvPr id="4" name="Slide Number Placeholder 3"/>
          <p:cNvSpPr>
            <a:spLocks noGrp="1"/>
          </p:cNvSpPr>
          <p:nvPr>
            <p:ph type="sldNum" sz="quarter" idx="12"/>
          </p:nvPr>
        </p:nvSpPr>
        <p:spPr/>
        <p:txBody>
          <a:bodyPr/>
          <a:lstStyle/>
          <a:p>
            <a:fld id="{B06EB83F-AB29-415B-9504-24F1CE633489}" type="slidenum">
              <a:rPr lang="en-US" smtClean="0">
                <a:solidFill>
                  <a:srgbClr val="000000"/>
                </a:solidFill>
              </a:rPr>
              <a:pPr/>
              <a:t>51</a:t>
            </a:fld>
            <a:endParaRPr lang="en-US" dirty="0">
              <a:solidFill>
                <a:srgbClr val="000000"/>
              </a:solidFill>
            </a:endParaRPr>
          </a:p>
        </p:txBody>
      </p:sp>
      <p:sp>
        <p:nvSpPr>
          <p:cNvPr id="2" name="Date Placeholder 1"/>
          <p:cNvSpPr>
            <a:spLocks noGrp="1"/>
          </p:cNvSpPr>
          <p:nvPr>
            <p:ph type="dt" sz="half" idx="10"/>
          </p:nvPr>
        </p:nvSpPr>
        <p:spPr/>
        <p:txBody>
          <a:bodyPr/>
          <a:lstStyle/>
          <a:p>
            <a:pPr>
              <a:defRPr/>
            </a:pPr>
            <a:fld id="{6205BFCC-50AF-4F7A-9ED4-54DD68EE881B}" type="datetime1">
              <a:rPr lang="en-US" smtClean="0"/>
              <a:t>1/25/2025</a:t>
            </a:fld>
            <a:endParaRPr lang="en-US"/>
          </a:p>
        </p:txBody>
      </p:sp>
    </p:spTree>
    <p:extLst>
      <p:ext uri="{BB962C8B-B14F-4D97-AF65-F5344CB8AC3E}">
        <p14:creationId xmlns:p14="http://schemas.microsoft.com/office/powerpoint/2010/main" val="233582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2800" i="1" u="sng" dirty="0">
                <a:solidFill>
                  <a:srgbClr val="000000"/>
                </a:solidFill>
              </a:rPr>
              <a:t>Ongoing Laboratory Studies, Riggins Lab, Hypothesis</a:t>
            </a:r>
            <a:r>
              <a:rPr lang="en-US" sz="2800" dirty="0">
                <a:solidFill>
                  <a:srgbClr val="000000"/>
                </a:solidFill>
              </a:rPr>
              <a:t>: </a:t>
            </a:r>
            <a:r>
              <a:rPr lang="en-US" sz="2800" dirty="0" err="1">
                <a:solidFill>
                  <a:srgbClr val="000000"/>
                </a:solidFill>
              </a:rPr>
              <a:t>Hypermutator</a:t>
            </a:r>
            <a:r>
              <a:rPr lang="en-US" sz="2800" dirty="0">
                <a:solidFill>
                  <a:srgbClr val="000000"/>
                </a:solidFill>
              </a:rPr>
              <a:t> cells in HER2+/ER+ Breast Cancer Drive Resistance to Therapy</a:t>
            </a:r>
            <a:endParaRPr lang="en-US" dirty="0"/>
          </a:p>
        </p:txBody>
      </p:sp>
      <p:sp>
        <p:nvSpPr>
          <p:cNvPr id="8" name="Content Placeholder 7"/>
          <p:cNvSpPr>
            <a:spLocks noGrp="1"/>
          </p:cNvSpPr>
          <p:nvPr>
            <p:ph idx="1"/>
          </p:nvPr>
        </p:nvSpPr>
        <p:spPr/>
        <p:txBody>
          <a:bodyPr/>
          <a:lstStyle/>
          <a:p>
            <a:r>
              <a:rPr lang="en-US" sz="2400" b="1" dirty="0"/>
              <a:t>Aim 2</a:t>
            </a:r>
            <a:r>
              <a:rPr lang="en-US" sz="2400" dirty="0"/>
              <a:t>: Quantify the emergence of hypermutators in HER2+/ER+ models </a:t>
            </a:r>
            <a:r>
              <a:rPr lang="en-US" sz="2400" i="1" dirty="0"/>
              <a:t>in vivo</a:t>
            </a:r>
            <a:endParaRPr lang="en-US" sz="2400" dirty="0"/>
          </a:p>
          <a:p>
            <a:pPr lvl="1"/>
            <a:r>
              <a:rPr lang="en-US" sz="2000" dirty="0"/>
              <a:t>MM361 and BT474 parental and LTED, CTG-1478 HER2+/ER+ PDX model</a:t>
            </a:r>
          </a:p>
          <a:p>
            <a:pPr lvl="1"/>
            <a:r>
              <a:rPr lang="en-US" sz="2000" dirty="0"/>
              <a:t>Lentiviral system → scRNAseq</a:t>
            </a:r>
          </a:p>
          <a:p>
            <a:pPr marL="457200" lvl="1" indent="0">
              <a:buNone/>
            </a:pPr>
            <a:r>
              <a:rPr lang="en-US" sz="2000" dirty="0"/>
              <a:t>in 1</a:t>
            </a:r>
            <a:r>
              <a:rPr lang="en-US" sz="2000" baseline="30000" dirty="0"/>
              <a:t>o</a:t>
            </a:r>
            <a:r>
              <a:rPr lang="en-US" sz="2000" dirty="0"/>
              <a:t> tumors, </a:t>
            </a:r>
            <a:r>
              <a:rPr lang="en-US" sz="2000" dirty="0" err="1"/>
              <a:t>mets</a:t>
            </a:r>
            <a:r>
              <a:rPr lang="en-US" sz="2000" dirty="0"/>
              <a:t>, CTCs</a:t>
            </a:r>
          </a:p>
          <a:p>
            <a:pPr lvl="1"/>
            <a:endParaRPr lang="en-US" dirty="0"/>
          </a:p>
        </p:txBody>
      </p:sp>
      <p:sp>
        <p:nvSpPr>
          <p:cNvPr id="4" name="Slide Number Placeholder 3"/>
          <p:cNvSpPr>
            <a:spLocks noGrp="1"/>
          </p:cNvSpPr>
          <p:nvPr>
            <p:ph type="sldNum" sz="quarter" idx="12"/>
          </p:nvPr>
        </p:nvSpPr>
        <p:spPr/>
        <p:txBody>
          <a:bodyPr/>
          <a:lstStyle/>
          <a:p>
            <a:fld id="{B06EB83F-AB29-415B-9504-24F1CE633489}" type="slidenum">
              <a:rPr lang="en-US" smtClean="0">
                <a:solidFill>
                  <a:srgbClr val="000000"/>
                </a:solidFill>
              </a:rPr>
              <a:pPr/>
              <a:t>52</a:t>
            </a:fld>
            <a:endParaRPr lang="en-US" dirty="0">
              <a:solidFill>
                <a:srgbClr val="000000"/>
              </a:solidFill>
            </a:endParaRPr>
          </a:p>
        </p:txBody>
      </p:sp>
      <p:pic>
        <p:nvPicPr>
          <p:cNvPr id="5" name="Picture 4">
            <a:extLst>
              <a:ext uri="{FF2B5EF4-FFF2-40B4-BE49-F238E27FC236}">
                <a16:creationId xmlns:a16="http://schemas.microsoft.com/office/drawing/2014/main" id="{8B043C4A-7025-0F40-A8E2-3DA3B46643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3627120"/>
            <a:ext cx="5429380" cy="2926080"/>
          </a:xfrm>
          <a:prstGeom prst="rect">
            <a:avLst/>
          </a:prstGeom>
        </p:spPr>
      </p:pic>
      <p:sp>
        <p:nvSpPr>
          <p:cNvPr id="6" name="TextBox 5">
            <a:extLst>
              <a:ext uri="{FF2B5EF4-FFF2-40B4-BE49-F238E27FC236}">
                <a16:creationId xmlns:a16="http://schemas.microsoft.com/office/drawing/2014/main" id="{B384A982-787C-954E-BDCE-C4B38CA9E98A}"/>
              </a:ext>
            </a:extLst>
          </p:cNvPr>
          <p:cNvSpPr txBox="1"/>
          <p:nvPr/>
        </p:nvSpPr>
        <p:spPr>
          <a:xfrm>
            <a:off x="10563617" y="5466491"/>
            <a:ext cx="1452282" cy="369332"/>
          </a:xfrm>
          <a:prstGeom prst="rect">
            <a:avLst/>
          </a:prstGeom>
          <a:noFill/>
        </p:spPr>
        <p:txBody>
          <a:bodyPr wrap="square" rtlCol="0">
            <a:spAutoFit/>
          </a:bodyPr>
          <a:lstStyle/>
          <a:p>
            <a:r>
              <a:rPr lang="en-US" dirty="0">
                <a:solidFill>
                  <a:srgbClr val="000000"/>
                </a:solidFill>
                <a:latin typeface="Adobe Garamond Pro" panose="02020502060506020403" pitchFamily="18" charset="77"/>
              </a:rPr>
              <a:t>Phil Miller</a:t>
            </a:r>
          </a:p>
        </p:txBody>
      </p:sp>
      <p:sp>
        <p:nvSpPr>
          <p:cNvPr id="2" name="Date Placeholder 1"/>
          <p:cNvSpPr>
            <a:spLocks noGrp="1"/>
          </p:cNvSpPr>
          <p:nvPr>
            <p:ph type="dt" sz="half" idx="10"/>
          </p:nvPr>
        </p:nvSpPr>
        <p:spPr/>
        <p:txBody>
          <a:bodyPr/>
          <a:lstStyle/>
          <a:p>
            <a:pPr>
              <a:defRPr/>
            </a:pPr>
            <a:fld id="{B35B63AC-E0EE-4665-9981-36387CEA4AC7}" type="datetime1">
              <a:rPr lang="en-US" smtClean="0"/>
              <a:t>1/25/2025</a:t>
            </a:fld>
            <a:endParaRPr lang="en-US"/>
          </a:p>
        </p:txBody>
      </p:sp>
    </p:spTree>
    <p:extLst>
      <p:ext uri="{BB962C8B-B14F-4D97-AF65-F5344CB8AC3E}">
        <p14:creationId xmlns:p14="http://schemas.microsoft.com/office/powerpoint/2010/main" val="233339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Duplex Sequencing Allows Sequencing at High Depth</a:t>
            </a:r>
          </a:p>
        </p:txBody>
      </p:sp>
      <p:sp>
        <p:nvSpPr>
          <p:cNvPr id="9" name="Content Placeholder 8"/>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6EB83F-AB29-415B-9504-24F1CE633489}" type="slidenum">
              <a:rPr lang="en-US" smtClean="0"/>
              <a:pPr/>
              <a:t>6</a:t>
            </a:fld>
            <a:endParaRPr lang="en-US"/>
          </a:p>
        </p:txBody>
      </p:sp>
      <p:pic>
        <p:nvPicPr>
          <p:cNvPr id="5" name="Picture 2">
            <a:extLst>
              <a:ext uri="{FF2B5EF4-FFF2-40B4-BE49-F238E27FC236}">
                <a16:creationId xmlns:a16="http://schemas.microsoft.com/office/drawing/2014/main" id="{978CA28E-3073-4B4D-8053-4333A24D7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04913" y="2100944"/>
            <a:ext cx="3691029" cy="2481469"/>
          </a:xfrm>
          <a:prstGeom prst="rect">
            <a:avLst/>
          </a:prstGeom>
          <a:noFill/>
          <a:extLs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6" name="Picture 3">
            <a:extLst>
              <a:ext uri="{FF2B5EF4-FFF2-40B4-BE49-F238E27FC236}">
                <a16:creationId xmlns:a16="http://schemas.microsoft.com/office/drawing/2014/main" id="{B6DFF9CD-E26C-461F-9CA0-571077988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5085" y="1959428"/>
            <a:ext cx="4119563"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sp>
        <p:nvSpPr>
          <p:cNvPr id="2" name="Date Placeholder 1"/>
          <p:cNvSpPr>
            <a:spLocks noGrp="1"/>
          </p:cNvSpPr>
          <p:nvPr>
            <p:ph type="dt" sz="half" idx="10"/>
          </p:nvPr>
        </p:nvSpPr>
        <p:spPr/>
        <p:txBody>
          <a:bodyPr/>
          <a:lstStyle/>
          <a:p>
            <a:pPr>
              <a:defRPr/>
            </a:pPr>
            <a:fld id="{212CB78B-CFEF-4D58-A177-4B49DD0FCA0C}" type="datetime1">
              <a:rPr lang="en-US" smtClean="0"/>
              <a:t>1/25/2025</a:t>
            </a:fld>
            <a:endParaRPr lang="en-US"/>
          </a:p>
        </p:txBody>
      </p:sp>
    </p:spTree>
    <p:extLst>
      <p:ext uri="{BB962C8B-B14F-4D97-AF65-F5344CB8AC3E}">
        <p14:creationId xmlns:p14="http://schemas.microsoft.com/office/powerpoint/2010/main" val="174755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0728" y="195119"/>
            <a:ext cx="11331101" cy="1035663"/>
          </a:xfrm>
        </p:spPr>
        <p:txBody>
          <a:bodyPr>
            <a:noAutofit/>
          </a:bodyPr>
          <a:lstStyle/>
          <a:p>
            <a:pPr algn="ctr"/>
            <a:r>
              <a:rPr lang="en-US" sz="2800" dirty="0"/>
              <a:t>Clinical Evidence in Colorectal Cancer: Evolution Mechanisms and Mutational Diversity</a:t>
            </a:r>
          </a:p>
        </p:txBody>
      </p:sp>
      <p:sp>
        <p:nvSpPr>
          <p:cNvPr id="4" name="Slide Number Placeholder 3"/>
          <p:cNvSpPr>
            <a:spLocks noGrp="1"/>
          </p:cNvSpPr>
          <p:nvPr>
            <p:ph type="sldNum" sz="quarter" idx="12"/>
          </p:nvPr>
        </p:nvSpPr>
        <p:spPr/>
        <p:txBody>
          <a:bodyPr/>
          <a:lstStyle/>
          <a:p>
            <a:fld id="{B06EB83F-AB29-415B-9504-24F1CE633489}" type="slidenum">
              <a:rPr lang="en-US" smtClean="0"/>
              <a:pPr/>
              <a:t>7</a:t>
            </a:fld>
            <a:endParaRPr lang="en-US"/>
          </a:p>
        </p:txBody>
      </p:sp>
      <p:sp>
        <p:nvSpPr>
          <p:cNvPr id="5" name="Content Placeholder 2">
            <a:extLst>
              <a:ext uri="{FF2B5EF4-FFF2-40B4-BE49-F238E27FC236}">
                <a16:creationId xmlns:a16="http://schemas.microsoft.com/office/drawing/2014/main" id="{776D6AD3-4935-470F-BAE2-AE55A9259B93}"/>
              </a:ext>
            </a:extLst>
          </p:cNvPr>
          <p:cNvSpPr>
            <a:spLocks noGrp="1"/>
          </p:cNvSpPr>
          <p:nvPr>
            <p:ph idx="1"/>
          </p:nvPr>
        </p:nvSpPr>
        <p:spPr>
          <a:xfrm>
            <a:off x="390525" y="1132114"/>
            <a:ext cx="11331575" cy="5113111"/>
          </a:xfrm>
        </p:spPr>
        <p:txBody>
          <a:bodyPr>
            <a:normAutofit fontScale="85000" lnSpcReduction="20000"/>
          </a:bodyPr>
          <a:lstStyle>
            <a:lvl1pPr marL="342900" indent="-342900" algn="l" rtl="0" eaLnBrk="1" fontAlgn="base" hangingPunct="1">
              <a:spcBef>
                <a:spcPct val="20000"/>
              </a:spcBef>
              <a:spcAft>
                <a:spcPct val="0"/>
              </a:spcAft>
              <a:buChar char="•"/>
              <a:defRPr sz="3000">
                <a:solidFill>
                  <a:srgbClr val="193087"/>
                </a:solidFill>
                <a:latin typeface="+mn-lt"/>
                <a:ea typeface="+mn-ea"/>
                <a:cs typeface="+mn-cs"/>
              </a:defRPr>
            </a:lvl1pPr>
            <a:lvl2pPr marL="742950" indent="-285750" algn="l" rtl="0" eaLnBrk="1" fontAlgn="base" hangingPunct="1">
              <a:spcBef>
                <a:spcPct val="20000"/>
              </a:spcBef>
              <a:spcAft>
                <a:spcPct val="0"/>
              </a:spcAft>
              <a:buChar char="–"/>
              <a:defRPr sz="2600">
                <a:solidFill>
                  <a:srgbClr val="58585A"/>
                </a:solidFill>
                <a:latin typeface="+mn-lt"/>
              </a:defRPr>
            </a:lvl2pPr>
            <a:lvl3pPr marL="1143000" indent="-228600" algn="l" rtl="0" eaLnBrk="1" fontAlgn="base" hangingPunct="1">
              <a:spcBef>
                <a:spcPct val="20000"/>
              </a:spcBef>
              <a:spcAft>
                <a:spcPct val="0"/>
              </a:spcAft>
              <a:buChar char="•"/>
              <a:defRPr sz="2200">
                <a:solidFill>
                  <a:srgbClr val="CC7A16"/>
                </a:solidFill>
                <a:latin typeface="+mn-lt"/>
              </a:defRPr>
            </a:lvl3pPr>
            <a:lvl4pPr marL="1600200" indent="-228600" algn="l" rtl="0" eaLnBrk="1" fontAlgn="base" hangingPunct="1">
              <a:spcBef>
                <a:spcPct val="20000"/>
              </a:spcBef>
              <a:spcAft>
                <a:spcPct val="0"/>
              </a:spcAft>
              <a:buChar char="–"/>
              <a:defRPr>
                <a:solidFill>
                  <a:srgbClr val="58585A"/>
                </a:solidFill>
                <a:latin typeface="+mn-lt"/>
              </a:defRPr>
            </a:lvl4pPr>
            <a:lvl5pPr marL="2057400" indent="-228600" algn="l" rtl="0" eaLnBrk="1" fontAlgn="base" hangingPunct="1">
              <a:spcBef>
                <a:spcPct val="20000"/>
              </a:spcBef>
              <a:spcAft>
                <a:spcPct val="0"/>
              </a:spcAft>
              <a:buChar char="»"/>
              <a:defRPr sz="1600">
                <a:solidFill>
                  <a:srgbClr val="58585A"/>
                </a:solidFill>
                <a:latin typeface="+mn-lt"/>
              </a:defRPr>
            </a:lvl5pPr>
            <a:lvl6pPr marL="2514600" indent="-228600" algn="l" rtl="0" eaLnBrk="1" fontAlgn="base" hangingPunct="1">
              <a:spcBef>
                <a:spcPct val="20000"/>
              </a:spcBef>
              <a:spcAft>
                <a:spcPct val="0"/>
              </a:spcAft>
              <a:buChar char="»"/>
              <a:defRPr sz="1600">
                <a:solidFill>
                  <a:srgbClr val="58585A"/>
                </a:solidFill>
                <a:latin typeface="+mn-lt"/>
              </a:defRPr>
            </a:lvl6pPr>
            <a:lvl7pPr marL="2971800" indent="-228600" algn="l" rtl="0" eaLnBrk="1" fontAlgn="base" hangingPunct="1">
              <a:spcBef>
                <a:spcPct val="20000"/>
              </a:spcBef>
              <a:spcAft>
                <a:spcPct val="0"/>
              </a:spcAft>
              <a:buChar char="»"/>
              <a:defRPr sz="1600">
                <a:solidFill>
                  <a:srgbClr val="58585A"/>
                </a:solidFill>
                <a:latin typeface="+mn-lt"/>
              </a:defRPr>
            </a:lvl7pPr>
            <a:lvl8pPr marL="3429000" indent="-228600" algn="l" rtl="0" eaLnBrk="1" fontAlgn="base" hangingPunct="1">
              <a:spcBef>
                <a:spcPct val="20000"/>
              </a:spcBef>
              <a:spcAft>
                <a:spcPct val="0"/>
              </a:spcAft>
              <a:buChar char="»"/>
              <a:defRPr sz="1600">
                <a:solidFill>
                  <a:srgbClr val="58585A"/>
                </a:solidFill>
                <a:latin typeface="+mn-lt"/>
              </a:defRPr>
            </a:lvl8pPr>
            <a:lvl9pPr marL="3886200" indent="-228600" algn="l" rtl="0" eaLnBrk="1" fontAlgn="base" hangingPunct="1">
              <a:spcBef>
                <a:spcPct val="20000"/>
              </a:spcBef>
              <a:spcAft>
                <a:spcPct val="0"/>
              </a:spcAft>
              <a:buChar char="»"/>
              <a:defRPr sz="1600">
                <a:solidFill>
                  <a:srgbClr val="58585A"/>
                </a:solidFill>
                <a:latin typeface="+mn-lt"/>
              </a:defRPr>
            </a:lvl9pPr>
          </a:lstStyle>
          <a:p>
            <a:pPr marL="457200" indent="-457200">
              <a:buFontTx/>
              <a:buAutoNum type="alphaUcParenBoth"/>
              <a:defRPr/>
            </a:pPr>
            <a:r>
              <a:rPr lang="en-US" sz="1600" dirty="0">
                <a:solidFill>
                  <a:schemeClr val="tx1"/>
                </a:solidFill>
                <a:ea typeface="+mj-ea"/>
              </a:rPr>
              <a:t>Theoretical models with positive selection (black) and neutral evolution (blue)</a:t>
            </a:r>
          </a:p>
          <a:p>
            <a:pPr marL="457200" indent="-457200">
              <a:buFontTx/>
              <a:buAutoNum type="alphaUcParenBoth"/>
              <a:defRPr/>
            </a:pPr>
            <a:r>
              <a:rPr lang="en-US" sz="1600" dirty="0">
                <a:solidFill>
                  <a:schemeClr val="tx1"/>
                </a:solidFill>
                <a:ea typeface="+mj-ea"/>
              </a:rPr>
              <a:t>Experimental data superposed on prediction of neutral evolution model</a:t>
            </a: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marL="0" indent="0">
              <a:buFontTx/>
              <a:buNone/>
              <a:defRPr/>
            </a:pPr>
            <a:endParaRPr lang="en-US" sz="2000" dirty="0">
              <a:solidFill>
                <a:schemeClr val="tx1"/>
              </a:solidFill>
              <a:ea typeface="+mj-ea"/>
            </a:endParaRPr>
          </a:p>
          <a:p>
            <a:pPr>
              <a:defRPr/>
            </a:pPr>
            <a:endParaRPr lang="en-US" sz="1800" dirty="0">
              <a:solidFill>
                <a:schemeClr val="tx1"/>
              </a:solidFill>
              <a:ea typeface="+mj-ea"/>
            </a:endParaRPr>
          </a:p>
          <a:p>
            <a:pPr>
              <a:defRPr/>
            </a:pPr>
            <a:endParaRPr lang="en-US" sz="1800" dirty="0">
              <a:solidFill>
                <a:schemeClr val="tx1"/>
              </a:solidFill>
              <a:ea typeface="+mj-ea"/>
            </a:endParaRPr>
          </a:p>
          <a:p>
            <a:pPr>
              <a:defRPr/>
            </a:pPr>
            <a:endParaRPr lang="en-US" sz="1600" dirty="0">
              <a:solidFill>
                <a:schemeClr val="tx1"/>
              </a:solidFill>
              <a:ea typeface="+mj-ea"/>
            </a:endParaRPr>
          </a:p>
          <a:p>
            <a:pPr>
              <a:defRPr/>
            </a:pPr>
            <a:r>
              <a:rPr lang="en-US" sz="1600" dirty="0" err="1">
                <a:solidFill>
                  <a:schemeClr val="tx1"/>
                </a:solidFill>
                <a:ea typeface="+mj-ea"/>
              </a:rPr>
              <a:t>Subclonal</a:t>
            </a:r>
            <a:r>
              <a:rPr lang="en-US" sz="1600" dirty="0">
                <a:solidFill>
                  <a:schemeClr val="tx1"/>
                </a:solidFill>
                <a:ea typeface="+mj-ea"/>
              </a:rPr>
              <a:t> diversity is much greater than previously believed</a:t>
            </a:r>
          </a:p>
          <a:p>
            <a:pPr>
              <a:defRPr/>
            </a:pPr>
            <a:r>
              <a:rPr lang="en-US" sz="1600" dirty="0">
                <a:solidFill>
                  <a:schemeClr val="tx1"/>
                </a:solidFill>
                <a:ea typeface="+mj-ea"/>
              </a:rPr>
              <a:t>Resistance to any therapy is pre-existing in at least one cell at diagnosis</a:t>
            </a:r>
          </a:p>
          <a:p>
            <a:pPr>
              <a:defRPr/>
            </a:pPr>
            <a:r>
              <a:rPr lang="en-US" sz="1600" dirty="0">
                <a:solidFill>
                  <a:schemeClr val="tx1"/>
                </a:solidFill>
                <a:ea typeface="+mj-ea"/>
              </a:rPr>
              <a:t>Multiply resistant cells arise with further tumor growth, </a:t>
            </a:r>
            <a:r>
              <a:rPr lang="en-US" sz="1600" b="1" dirty="0">
                <a:solidFill>
                  <a:schemeClr val="tx1"/>
                </a:solidFill>
                <a:ea typeface="+mj-ea"/>
              </a:rPr>
              <a:t>faster than previously expected</a:t>
            </a:r>
          </a:p>
          <a:p>
            <a:pPr marL="0" indent="0">
              <a:buNone/>
              <a:defRPr/>
            </a:pPr>
            <a:endParaRPr lang="en-US" sz="1600" dirty="0">
              <a:solidFill>
                <a:schemeClr val="tx1"/>
              </a:solidFill>
              <a:ea typeface="+mj-ea"/>
            </a:endParaRPr>
          </a:p>
          <a:p>
            <a:pPr marL="0" indent="0">
              <a:buFontTx/>
              <a:buNone/>
              <a:defRPr/>
            </a:pPr>
            <a:r>
              <a:rPr lang="en-US" sz="1600" b="1" dirty="0">
                <a:solidFill>
                  <a:schemeClr val="tx1"/>
                </a:solidFill>
                <a:ea typeface="+mj-ea"/>
              </a:rPr>
              <a:t>Loeb et al PNAS 2019; Beckman and Loeb Clinical Pharmacology and Therapeutics 2020; Beckman </a:t>
            </a:r>
            <a:r>
              <a:rPr lang="en-US" sz="1600" b="1" dirty="0" err="1">
                <a:solidFill>
                  <a:schemeClr val="tx1"/>
                </a:solidFill>
                <a:ea typeface="+mj-ea"/>
              </a:rPr>
              <a:t>npj</a:t>
            </a:r>
            <a:r>
              <a:rPr lang="en-US" sz="1600" b="1" dirty="0">
                <a:solidFill>
                  <a:schemeClr val="tx1"/>
                </a:solidFill>
                <a:ea typeface="+mj-ea"/>
              </a:rPr>
              <a:t> Systems Biology and Applications 2024. </a:t>
            </a:r>
          </a:p>
          <a:p>
            <a:pPr marL="0" indent="0">
              <a:buFontTx/>
              <a:buNone/>
              <a:defRPr/>
            </a:pPr>
            <a:endParaRPr lang="en-US" sz="1200" baseline="30000" dirty="0">
              <a:solidFill>
                <a:prstClr val="black"/>
              </a:solidFill>
            </a:endParaRPr>
          </a:p>
          <a:p>
            <a:pPr marL="0" indent="0">
              <a:buFontTx/>
              <a:buNone/>
              <a:defRPr/>
            </a:pPr>
            <a:endParaRPr lang="en-US" sz="1800" dirty="0">
              <a:solidFill>
                <a:schemeClr val="tx1"/>
              </a:solidFill>
              <a:ea typeface="+mj-ea"/>
            </a:endParaRPr>
          </a:p>
        </p:txBody>
      </p:sp>
      <p:pic>
        <p:nvPicPr>
          <p:cNvPr id="2" name="Picture 4">
            <a:extLst>
              <a:ext uri="{FF2B5EF4-FFF2-40B4-BE49-F238E27FC236}">
                <a16:creationId xmlns:a16="http://schemas.microsoft.com/office/drawing/2014/main" id="{3C805E8A-1617-42C1-B1AD-4E56048902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0397" y="1153885"/>
            <a:ext cx="4938885" cy="370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a:extLst>
              <a:ext uri="{FF2B5EF4-FFF2-40B4-BE49-F238E27FC236}">
                <a16:creationId xmlns:a16="http://schemas.microsoft.com/office/drawing/2014/main" id="{AC7E96D9-4C55-4188-A030-8CDD3FD7F8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5029" y="1730829"/>
            <a:ext cx="2025110" cy="25517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pPr>
              <a:defRPr/>
            </a:pPr>
            <a:fld id="{F2FCDD96-0CBF-4EB0-B6C0-F3373280E77A}" type="datetime1">
              <a:rPr lang="en-US" smtClean="0"/>
              <a:t>1/25/2025</a:t>
            </a:fld>
            <a:endParaRPr lang="en-US"/>
          </a:p>
        </p:txBody>
      </p:sp>
    </p:spTree>
    <p:extLst>
      <p:ext uri="{BB962C8B-B14F-4D97-AF65-F5344CB8AC3E}">
        <p14:creationId xmlns:p14="http://schemas.microsoft.com/office/powerpoint/2010/main" val="54117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EF8A-976B-E152-FDED-EF12767F1292}"/>
              </a:ext>
            </a:extLst>
          </p:cNvPr>
          <p:cNvSpPr>
            <a:spLocks noGrp="1"/>
          </p:cNvSpPr>
          <p:nvPr>
            <p:ph type="title"/>
          </p:nvPr>
        </p:nvSpPr>
        <p:spPr/>
        <p:txBody>
          <a:bodyPr/>
          <a:lstStyle/>
          <a:p>
            <a:r>
              <a:rPr lang="en-US" dirty="0"/>
              <a:t>Detail: Implications of Diversity Findings</a:t>
            </a:r>
          </a:p>
        </p:txBody>
      </p:sp>
      <p:sp>
        <p:nvSpPr>
          <p:cNvPr id="3" name="Content Placeholder 2">
            <a:extLst>
              <a:ext uri="{FF2B5EF4-FFF2-40B4-BE49-F238E27FC236}">
                <a16:creationId xmlns:a16="http://schemas.microsoft.com/office/drawing/2014/main" id="{4BF55A9B-3E03-D729-5B70-00BD93A78588}"/>
              </a:ext>
            </a:extLst>
          </p:cNvPr>
          <p:cNvSpPr>
            <a:spLocks noGrp="1"/>
          </p:cNvSpPr>
          <p:nvPr>
            <p:ph idx="1"/>
          </p:nvPr>
        </p:nvSpPr>
        <p:spPr>
          <a:xfrm>
            <a:off x="609600" y="1295401"/>
            <a:ext cx="10972800" cy="4949824"/>
          </a:xfrm>
        </p:spPr>
        <p:txBody>
          <a:bodyPr/>
          <a:lstStyle/>
          <a:p>
            <a:pPr>
              <a:defRPr/>
            </a:pPr>
            <a:r>
              <a:rPr lang="en-US" sz="3200" dirty="0" err="1">
                <a:solidFill>
                  <a:schemeClr val="tx1"/>
                </a:solidFill>
                <a:ea typeface="+mj-ea"/>
              </a:rPr>
              <a:t>Subclonal</a:t>
            </a:r>
            <a:r>
              <a:rPr lang="en-US" sz="3200" dirty="0">
                <a:solidFill>
                  <a:schemeClr val="tx1"/>
                </a:solidFill>
                <a:ea typeface="+mj-ea"/>
              </a:rPr>
              <a:t> diversity is much greater than previously believed: </a:t>
            </a:r>
            <a:r>
              <a:rPr lang="en-US" b="1" dirty="0">
                <a:ea typeface="+mj-ea"/>
              </a:rPr>
              <a:t>could not be detected by conventional sequencing</a:t>
            </a:r>
            <a:endParaRPr lang="en-US" sz="3200" dirty="0">
              <a:solidFill>
                <a:schemeClr val="tx1"/>
              </a:solidFill>
              <a:ea typeface="+mj-ea"/>
            </a:endParaRPr>
          </a:p>
          <a:p>
            <a:pPr>
              <a:defRPr/>
            </a:pPr>
            <a:r>
              <a:rPr lang="en-US" sz="3200" dirty="0">
                <a:solidFill>
                  <a:schemeClr val="tx1"/>
                </a:solidFill>
                <a:ea typeface="+mj-ea"/>
              </a:rPr>
              <a:t>Resistance to any therapy is pre-existing in at least one cell at diagnosis</a:t>
            </a:r>
          </a:p>
          <a:p>
            <a:pPr>
              <a:defRPr/>
            </a:pPr>
            <a:r>
              <a:rPr lang="en-US" b="1" dirty="0">
                <a:ea typeface="+mj-ea"/>
              </a:rPr>
              <a:t>Any mutation at any site in the human genome will be present in at least one cell, unless that mutation reduced cellular fitness</a:t>
            </a:r>
            <a:endParaRPr lang="en-US" sz="3200" b="1" dirty="0">
              <a:solidFill>
                <a:schemeClr val="tx1"/>
              </a:solidFill>
              <a:ea typeface="+mj-ea"/>
            </a:endParaRPr>
          </a:p>
          <a:p>
            <a:pPr marL="0" indent="0">
              <a:buNone/>
              <a:defRPr/>
            </a:pPr>
            <a:endParaRPr lang="en-US" sz="3200" dirty="0">
              <a:solidFill>
                <a:schemeClr val="tx1"/>
              </a:solidFill>
              <a:ea typeface="+mj-ea"/>
            </a:endParaRPr>
          </a:p>
          <a:p>
            <a:endParaRPr lang="en-US" dirty="0"/>
          </a:p>
        </p:txBody>
      </p:sp>
      <p:sp>
        <p:nvSpPr>
          <p:cNvPr id="4" name="Date Placeholder 3">
            <a:extLst>
              <a:ext uri="{FF2B5EF4-FFF2-40B4-BE49-F238E27FC236}">
                <a16:creationId xmlns:a16="http://schemas.microsoft.com/office/drawing/2014/main" id="{59695EA0-B346-3317-033F-B00FB2D642AD}"/>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B70A9368-DEAB-F922-35F0-2FD04F6CA869}"/>
              </a:ext>
            </a:extLst>
          </p:cNvPr>
          <p:cNvSpPr>
            <a:spLocks noGrp="1"/>
          </p:cNvSpPr>
          <p:nvPr>
            <p:ph type="sldNum" sz="quarter" idx="12"/>
          </p:nvPr>
        </p:nvSpPr>
        <p:spPr/>
        <p:txBody>
          <a:bodyPr/>
          <a:lstStyle/>
          <a:p>
            <a:pPr>
              <a:defRPr/>
            </a:pPr>
            <a:fld id="{430CB62A-BFEB-41A6-99D2-67C52B161078}" type="slidenum">
              <a:rPr lang="en-US" smtClean="0"/>
              <a:pPr>
                <a:defRPr/>
              </a:pPr>
              <a:t>8</a:t>
            </a:fld>
            <a:endParaRPr lang="en-US"/>
          </a:p>
        </p:txBody>
      </p:sp>
    </p:spTree>
    <p:extLst>
      <p:ext uri="{BB962C8B-B14F-4D97-AF65-F5344CB8AC3E}">
        <p14:creationId xmlns:p14="http://schemas.microsoft.com/office/powerpoint/2010/main" val="416680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1589-D61E-3F98-4182-E4BDA49B0A09}"/>
              </a:ext>
            </a:extLst>
          </p:cNvPr>
          <p:cNvSpPr>
            <a:spLocks noGrp="1"/>
          </p:cNvSpPr>
          <p:nvPr>
            <p:ph type="title"/>
          </p:nvPr>
        </p:nvSpPr>
        <p:spPr/>
        <p:txBody>
          <a:bodyPr/>
          <a:lstStyle/>
          <a:p>
            <a:r>
              <a:rPr lang="en-US" dirty="0"/>
              <a:t>Implications of Diversity Findings II:</a:t>
            </a:r>
          </a:p>
        </p:txBody>
      </p:sp>
      <p:sp>
        <p:nvSpPr>
          <p:cNvPr id="3" name="Content Placeholder 2">
            <a:extLst>
              <a:ext uri="{FF2B5EF4-FFF2-40B4-BE49-F238E27FC236}">
                <a16:creationId xmlns:a16="http://schemas.microsoft.com/office/drawing/2014/main" id="{601BEAAD-9238-C7E7-E5F3-F46683A32B4E}"/>
              </a:ext>
            </a:extLst>
          </p:cNvPr>
          <p:cNvSpPr>
            <a:spLocks noGrp="1"/>
          </p:cNvSpPr>
          <p:nvPr>
            <p:ph idx="1"/>
          </p:nvPr>
        </p:nvSpPr>
        <p:spPr/>
        <p:txBody>
          <a:bodyPr/>
          <a:lstStyle/>
          <a:p>
            <a:pPr marL="0" indent="0">
              <a:buNone/>
            </a:pPr>
            <a:r>
              <a:rPr lang="en-US" b="1" dirty="0"/>
              <a:t>The vast majority of clinically relevant resistant subclones are likely undetected unless sequencing done on bulk resistant tumor at relapse or autopsy</a:t>
            </a:r>
          </a:p>
        </p:txBody>
      </p:sp>
      <p:sp>
        <p:nvSpPr>
          <p:cNvPr id="4" name="Date Placeholder 3">
            <a:extLst>
              <a:ext uri="{FF2B5EF4-FFF2-40B4-BE49-F238E27FC236}">
                <a16:creationId xmlns:a16="http://schemas.microsoft.com/office/drawing/2014/main" id="{110F96EA-391F-D4B2-2EE0-E53FDA2D36B4}"/>
              </a:ext>
            </a:extLst>
          </p:cNvPr>
          <p:cNvSpPr>
            <a:spLocks noGrp="1"/>
          </p:cNvSpPr>
          <p:nvPr>
            <p:ph type="dt" sz="half" idx="10"/>
          </p:nvPr>
        </p:nvSpPr>
        <p:spPr/>
        <p:txBody>
          <a:bodyPr/>
          <a:lstStyle/>
          <a:p>
            <a:pPr>
              <a:defRPr/>
            </a:pPr>
            <a:fld id="{4FA870CA-2070-45A6-BBFE-B7E26833BD92}" type="datetime1">
              <a:rPr lang="en-US" smtClean="0"/>
              <a:t>1/25/2025</a:t>
            </a:fld>
            <a:endParaRPr lang="en-US"/>
          </a:p>
        </p:txBody>
      </p:sp>
      <p:sp>
        <p:nvSpPr>
          <p:cNvPr id="5" name="Slide Number Placeholder 4">
            <a:extLst>
              <a:ext uri="{FF2B5EF4-FFF2-40B4-BE49-F238E27FC236}">
                <a16:creationId xmlns:a16="http://schemas.microsoft.com/office/drawing/2014/main" id="{CF390172-0D2C-DF5B-7A88-DDC82BBDA2EC}"/>
              </a:ext>
            </a:extLst>
          </p:cNvPr>
          <p:cNvSpPr>
            <a:spLocks noGrp="1"/>
          </p:cNvSpPr>
          <p:nvPr>
            <p:ph type="sldNum" sz="quarter" idx="12"/>
          </p:nvPr>
        </p:nvSpPr>
        <p:spPr/>
        <p:txBody>
          <a:bodyPr/>
          <a:lstStyle/>
          <a:p>
            <a:pPr>
              <a:defRPr/>
            </a:pPr>
            <a:fld id="{430CB62A-BFEB-41A6-99D2-67C52B161078}" type="slidenum">
              <a:rPr lang="en-US" smtClean="0"/>
              <a:pPr>
                <a:defRPr/>
              </a:pPr>
              <a:t>9</a:t>
            </a:fld>
            <a:endParaRPr lang="en-US" dirty="0"/>
          </a:p>
        </p:txBody>
      </p:sp>
    </p:spTree>
    <p:extLst>
      <p:ext uri="{BB962C8B-B14F-4D97-AF65-F5344CB8AC3E}">
        <p14:creationId xmlns:p14="http://schemas.microsoft.com/office/powerpoint/2010/main" val="375616184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29995</TotalTime>
  <Words>4249</Words>
  <Application>Microsoft Office PowerPoint</Application>
  <PresentationFormat>Widescreen</PresentationFormat>
  <Paragraphs>487</Paragraphs>
  <Slides>52</Slides>
  <Notes>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3</vt:i4>
      </vt:variant>
      <vt:variant>
        <vt:lpstr>Slide Titles</vt:lpstr>
      </vt:variant>
      <vt:variant>
        <vt:i4>52</vt:i4>
      </vt:variant>
    </vt:vector>
  </HeadingPairs>
  <TitlesOfParts>
    <vt:vector size="64" baseType="lpstr">
      <vt:lpstr>ＭＳ Ｐゴシック</vt:lpstr>
      <vt:lpstr>Adobe Garamond Pro</vt:lpstr>
      <vt:lpstr>Arial</vt:lpstr>
      <vt:lpstr>Calibri</vt:lpstr>
      <vt:lpstr>Calibri Light</vt:lpstr>
      <vt:lpstr>Lucida Sans Unicode</vt:lpstr>
      <vt:lpstr>Default Design</vt:lpstr>
      <vt:lpstr>Office Theme</vt:lpstr>
      <vt:lpstr>1_Office Theme</vt:lpstr>
      <vt:lpstr>Slide</vt:lpstr>
      <vt:lpstr>Presentation</vt:lpstr>
      <vt:lpstr>Equation</vt:lpstr>
      <vt:lpstr>Dynamic Precision Medicine: A New Approach to Cancer Therapy Resistance</vt:lpstr>
      <vt:lpstr>A Different Perspective</vt:lpstr>
      <vt:lpstr>Agenda</vt:lpstr>
      <vt:lpstr>Hypermutation: A Potential Mechanism of Resistance</vt:lpstr>
      <vt:lpstr>Unexpectedly High Subclonal Diversity in Human CRC</vt:lpstr>
      <vt:lpstr>Duplex Sequencing Allows Sequencing at High Depth</vt:lpstr>
      <vt:lpstr>Clinical Evidence in Colorectal Cancer: Evolution Mechanisms and Mutational Diversity</vt:lpstr>
      <vt:lpstr>Detail: Implications of Diversity Findings</vt:lpstr>
      <vt:lpstr>Implications of Diversity Findings II:</vt:lpstr>
      <vt:lpstr>What is a Biologically Relevant Experiment?</vt:lpstr>
      <vt:lpstr>New Theory Predicts More Rapid Evolution Beyond a Critical Size (1 mm3)</vt:lpstr>
      <vt:lpstr>Implications</vt:lpstr>
      <vt:lpstr>Dynamic Precision Medicine (DPM) (Beckman, Schemmann, and Yeang PNAS 2012)</vt:lpstr>
      <vt:lpstr>Differences between Current Precision Medicine and Dynamic Precision Medicine</vt:lpstr>
      <vt:lpstr>Dynamic Precision Medicine: 2 “drug” case</vt:lpstr>
      <vt:lpstr>Current Precision Medicine: 28 months to incurable relapse</vt:lpstr>
      <vt:lpstr>Dynamic Precision Medicine: Cure</vt:lpstr>
      <vt:lpstr>Graphical Representation of Phenotypic States in Genetic Space</vt:lpstr>
      <vt:lpstr>Key Features of Interest (Beckman, Kareva, and Adler Cancer Control 2020) </vt:lpstr>
      <vt:lpstr>In Silico “Clinical Trial”: 3 million “patients”</vt:lpstr>
      <vt:lpstr>Strategies</vt:lpstr>
      <vt:lpstr>Examined 30 million parameter configurations encompassing: </vt:lpstr>
      <vt:lpstr>Choosing the Parameter Ranges</vt:lpstr>
      <vt:lpstr>Benefit of dynamic precision medicine is very general</vt:lpstr>
      <vt:lpstr>Tactical lessons</vt:lpstr>
      <vt:lpstr>Ongoing Laboratory Studies</vt:lpstr>
      <vt:lpstr>Hypermutators Selected in Evolution of Resistance (Riggins et al 2019)</vt:lpstr>
      <vt:lpstr>Testing Hypermutation in HER2+/ER+ Pre-Clinical Models – Duplex Sequencing</vt:lpstr>
      <vt:lpstr>The Challenge of Clinical Translation</vt:lpstr>
      <vt:lpstr>Early Moves Matter the Most (McCoy et al JCO PO in press 2025)</vt:lpstr>
      <vt:lpstr>Neoadjuvant (Presurgical) Setting Is a Promising Application for DPM</vt:lpstr>
      <vt:lpstr>Data Requirements for DPM Adaptations</vt:lpstr>
      <vt:lpstr>Mis-specification Simulations</vt:lpstr>
      <vt:lpstr>PowerPoint Presentation</vt:lpstr>
      <vt:lpstr>Searchable database of millions of virtual patients as digital twins for personalized real time decision support</vt:lpstr>
      <vt:lpstr>Collaboration possibilities with Turing Institute: parameter estimation and decision support</vt:lpstr>
      <vt:lpstr>Clinical Trial Designs</vt:lpstr>
      <vt:lpstr>PowerPoint Presentation</vt:lpstr>
      <vt:lpstr>Proof-of-Concept Trial Design</vt:lpstr>
      <vt:lpstr>Confirmatory Trial Designs</vt:lpstr>
      <vt:lpstr>Emerging confirmatory clinical trial design and simulation</vt:lpstr>
      <vt:lpstr>Summary</vt:lpstr>
      <vt:lpstr>Wayne Gretzky, Hockey Hall of Famer</vt:lpstr>
      <vt:lpstr>References I</vt:lpstr>
      <vt:lpstr>References II</vt:lpstr>
      <vt:lpstr>Acknowledgements  Deepak Parashar(U Warwick), Andrei Akhmetzhanov (National Taiwan University), Larry Loeb, Brendan Kohrn, Larry Loeb again(!) (University of Washington), Rebecca Riggins (GUMC), Wei He (GUMC), Cutler Simpson (GUMC), Richa Kuklani (GUMC), Peter Mon (Byram Hills High School), Shaymaa Bahnassy (GUMC), Matt McCoy (GUMC), Vanessa Yang (GUMC), Chen-Hsiang Yeang (Academia Sinica), Mircea Podar (Oak Ridge National Laboratory) </vt:lpstr>
      <vt:lpstr>Acknowledgements</vt:lpstr>
      <vt:lpstr>Backups</vt:lpstr>
      <vt:lpstr>The Central Equation of the Model</vt:lpstr>
      <vt:lpstr>Ongoing Laboratory Studies, Riggins Lab, Hypothesis: Hypermutator cells in HER2+/ER+ Breast Cancer Drive Resistance to Therapy</vt:lpstr>
      <vt:lpstr>Ongoing Laboratory Studies, Riggins Lab, Hypothesis: Hypermutator cells in HER2+/ER+ Breast Cancer Drive Resistance to Therapy</vt:lpstr>
      <vt:lpstr>Ongoing Laboratory Studies, Riggins Lab, Hypothesis: Hypermutator cells in HER2+/ER+ Breast Cancer Drive Resistance to Therapy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Strategic Medicine for Cancer Advisory Board</dc:title>
  <dc:creator>Owner</dc:creator>
  <cp:lastModifiedBy>Robert Beckman</cp:lastModifiedBy>
  <cp:revision>281</cp:revision>
  <cp:lastPrinted>2013-08-19T01:27:40Z</cp:lastPrinted>
  <dcterms:created xsi:type="dcterms:W3CDTF">2011-11-10T15:56:12Z</dcterms:created>
  <dcterms:modified xsi:type="dcterms:W3CDTF">2025-01-26T15:00:26Z</dcterms:modified>
</cp:coreProperties>
</file>